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305" r:id="rId2"/>
    <p:sldId id="306" r:id="rId3"/>
    <p:sldId id="307" r:id="rId4"/>
    <p:sldId id="309" r:id="rId5"/>
    <p:sldId id="300" r:id="rId6"/>
    <p:sldId id="295" r:id="rId7"/>
    <p:sldId id="296" r:id="rId8"/>
    <p:sldId id="297" r:id="rId9"/>
    <p:sldId id="298" r:id="rId10"/>
    <p:sldId id="299" r:id="rId11"/>
    <p:sldId id="301" r:id="rId12"/>
    <p:sldId id="287" r:id="rId13"/>
    <p:sldId id="288" r:id="rId14"/>
    <p:sldId id="292" r:id="rId15"/>
    <p:sldId id="291" r:id="rId16"/>
    <p:sldId id="283" r:id="rId17"/>
    <p:sldId id="284" r:id="rId18"/>
    <p:sldId id="285" r:id="rId19"/>
    <p:sldId id="286" r:id="rId20"/>
    <p:sldId id="257" r:id="rId21"/>
    <p:sldId id="258" r:id="rId22"/>
    <p:sldId id="259" r:id="rId23"/>
    <p:sldId id="261" r:id="rId24"/>
    <p:sldId id="262" r:id="rId25"/>
    <p:sldId id="263" r:id="rId26"/>
    <p:sldId id="277" r:id="rId27"/>
    <p:sldId id="264" r:id="rId28"/>
    <p:sldId id="265" r:id="rId29"/>
    <p:sldId id="266" r:id="rId30"/>
    <p:sldId id="267" r:id="rId31"/>
    <p:sldId id="268" r:id="rId32"/>
    <p:sldId id="269" r:id="rId33"/>
    <p:sldId id="276" r:id="rId34"/>
    <p:sldId id="272" r:id="rId35"/>
    <p:sldId id="271" r:id="rId36"/>
    <p:sldId id="289" r:id="rId37"/>
    <p:sldId id="275" r:id="rId38"/>
    <p:sldId id="270" r:id="rId39"/>
    <p:sldId id="290" r:id="rId40"/>
    <p:sldId id="273" r:id="rId41"/>
    <p:sldId id="279" r:id="rId42"/>
    <p:sldId id="280" r:id="rId43"/>
    <p:sldId id="281" r:id="rId44"/>
    <p:sldId id="304" r:id="rId45"/>
    <p:sldId id="293" r:id="rId46"/>
    <p:sldId id="303" r:id="rId47"/>
    <p:sldId id="278" r:id="rId48"/>
    <p:sldId id="294" r:id="rId4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788"/>
    <p:restoredTop sz="94046"/>
  </p:normalViewPr>
  <p:slideViewPr>
    <p:cSldViewPr snapToGrid="0" snapToObjects="1">
      <p:cViewPr>
        <p:scale>
          <a:sx n="80" d="100"/>
          <a:sy n="80" d="100"/>
        </p:scale>
        <p:origin x="-48" y="752"/>
      </p:cViewPr>
      <p:guideLst/>
    </p:cSldViewPr>
  </p:slideViewPr>
  <p:outlineViewPr>
    <p:cViewPr>
      <p:scale>
        <a:sx n="33" d="100"/>
        <a:sy n="33" d="100"/>
      </p:scale>
      <p:origin x="0" y="-61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0B43DF-DF33-EA4C-9D3F-0AAA9296D96B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F8A2D4-52E5-5943-8358-7F67F2A4B34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66086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F8A2D4-52E5-5943-8358-7F67F2A4B34D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625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151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2463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5422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3724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58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8918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66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488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01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327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36281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073AAD-6CA3-004D-8C2F-BD59FE3628A6}" type="datetimeFigureOut">
              <a:rPr lang="fr-FR" smtClean="0"/>
              <a:t>19/06/2017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E615F9-5AEB-334B-AE6B-0133FAD8D33C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32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5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20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0.png"/><Relationship Id="rId3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3rd </a:t>
            </a:r>
            <a:r>
              <a:rPr lang="fr-FR" dirty="0" err="1" smtClean="0"/>
              <a:t>project</a:t>
            </a:r>
            <a:r>
              <a:rPr lang="fr-FR" dirty="0" smtClean="0"/>
              <a:t> </a:t>
            </a:r>
            <a:r>
              <a:rPr lang="fr-FR" dirty="0" err="1" smtClean="0"/>
              <a:t>details</a:t>
            </a:r>
            <a:r>
              <a:rPr lang="fr-FR" dirty="0" smtClean="0"/>
              <a:t> &amp; </a:t>
            </a:r>
            <a:r>
              <a:rPr lang="fr-FR" dirty="0" err="1" smtClean="0"/>
              <a:t>figs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69040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49847" y="2098382"/>
            <a:ext cx="2513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IterativeOptimization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5106976" y="3484"/>
            <a:ext cx="1980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SeqOptimization</a:t>
            </a:r>
            <a:endParaRPr lang="fr-FR" b="1" dirty="0" smtClean="0"/>
          </a:p>
        </p:txBody>
      </p:sp>
      <p:cxnSp>
        <p:nvCxnSpPr>
          <p:cNvPr id="10" name="Connecteur droit avec flèche 9"/>
          <p:cNvCxnSpPr>
            <a:stCxn id="15" idx="2"/>
            <a:endCxn id="4" idx="0"/>
          </p:cNvCxnSpPr>
          <p:nvPr/>
        </p:nvCxnSpPr>
        <p:spPr>
          <a:xfrm flipH="1">
            <a:off x="4906701" y="1992086"/>
            <a:ext cx="1189299" cy="106296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/>
          <p:cNvGraphicFramePr>
            <a:graphicFrameLocks noGrp="1"/>
          </p:cNvGraphicFramePr>
          <p:nvPr>
            <p:extLst/>
          </p:nvPr>
        </p:nvGraphicFramePr>
        <p:xfrm>
          <a:off x="0" y="372816"/>
          <a:ext cx="12192000" cy="1619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/>
                <a:gridCol w="9448800"/>
              </a:tblGrid>
              <a:tr h="37829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240972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Static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paramError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minimizeParamErrorBecauseOfMeasError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paramJacMat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measJacMat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measError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fisherInformationMatrix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calcFIM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jacobianMatrix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crlb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calcCRLB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jacobianMatrix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0" y="2421548"/>
          <a:ext cx="11691258" cy="43280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2573"/>
                <a:gridCol w="9078685"/>
              </a:tblGrid>
              <a:tr h="396097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6366">
                <a:tc>
                  <a:txBody>
                    <a:bodyPr/>
                    <a:lstStyle/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metricSet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{'CRLB'}; </a:t>
                      </a:r>
                      <a:b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IterativeOptimization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(@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SeqJacobian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opts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opts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following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properties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fitParams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strings of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fitParamsKeys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include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in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optimization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(cols of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.)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optional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b1Params: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string of B1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name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B1-sensitivity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optimization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fr-FR" sz="1800" b="0" kern="1200" baseline="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computeSingle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metricFlag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fr-FR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computeDoubleAlternate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metricFlags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computeRegularized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metricFlags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regularizationCoeff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rankedAcqPoints</a:t>
                      </a:r>
                      <a:r>
                        <a:rPr lang="fr-F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getRankedAcqPoints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metricValsAcqPoints</a:t>
                      </a:r>
                      <a:r>
                        <a:rPr lang="fr-F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getMetricValsAcqPoints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reguTermValsAcqPoints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getReguTermValsAcqPoints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rankedAcqPoints_sorted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metricValsAcqPoints_sorted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fr-FR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getSorted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rankedAcqPoints_sorted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reguTermValsAcqPoints_sorted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getSortedRegTerm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[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rankedAcqPoints_sorted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protocol_sorted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r>
                        <a:rPr lang="fr-FR" sz="1800" b="1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getSortedProtocol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836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Theory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43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75" y="1759598"/>
            <a:ext cx="7112000" cy="195580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4103" y="2572398"/>
            <a:ext cx="1879600" cy="11430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675" y="4457570"/>
            <a:ext cx="2870200" cy="5842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175" y="5345792"/>
            <a:ext cx="1219200" cy="876300"/>
          </a:xfrm>
          <a:prstGeom prst="rect">
            <a:avLst/>
          </a:prstGeom>
        </p:spPr>
      </p:pic>
      <p:sp>
        <p:nvSpPr>
          <p:cNvPr id="8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fr-FR" dirty="0" smtClean="0"/>
              <a:t>MRM Paper </a:t>
            </a:r>
            <a:r>
              <a:rPr lang="fr-FR" dirty="0" err="1" smtClean="0"/>
              <a:t>theory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907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err="1" smtClean="0"/>
              <a:t>Updated</a:t>
            </a:r>
            <a:r>
              <a:rPr lang="fr-FR" dirty="0" smtClean="0"/>
              <a:t> </a:t>
            </a:r>
            <a:r>
              <a:rPr lang="fr-FR" dirty="0" err="1" smtClean="0"/>
              <a:t>approach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0" y="1852904"/>
            <a:ext cx="7112000" cy="195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ZoneTexte 4"/>
              <p:cNvSpPr txBox="1"/>
              <p:nvPr/>
            </p:nvSpPr>
            <p:spPr>
              <a:xfrm>
                <a:off x="6587413" y="3970920"/>
                <a:ext cx="3513526" cy="601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CA" sz="36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𝐉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𝑝</m:t>
                          </m:r>
                        </m:sub>
                      </m:sSub>
                      <m:r>
                        <a:rPr lang="en-CA" sz="3600" b="1" i="0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r>
                        <a:rPr lang="el-GR" sz="3600" b="1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𝚫</m:t>
                      </m:r>
                      <m:r>
                        <a:rPr lang="en-CA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𝒑</m:t>
                      </m:r>
                      <m:r>
                        <a:rPr lang="en-CA" sz="3600" b="0" i="1" smtClean="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=−</m:t>
                      </m:r>
                      <m:sSub>
                        <m:sSubPr>
                          <m:ctrlPr>
                            <a:rPr lang="en-US" sz="3600" b="1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CA" sz="36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𝐉</m:t>
                          </m:r>
                        </m:e>
                        <m:sub>
                          <m:sSub>
                            <m:sSubPr>
                              <m:ctrlPr>
                                <a:rPr lang="en-US" sz="3600" b="1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CA" sz="3600" b="1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𝑩</m:t>
                              </m:r>
                            </m:e>
                            <m:sub>
                              <m:r>
                                <a:rPr lang="en-CA" sz="3600" b="1" i="1" smtClean="0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  <m:r>
                        <m:rPr>
                          <m:sty m:val="p"/>
                        </m:rPr>
                        <a:rPr lang="el-GR" sz="3600" b="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Δ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CA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𝐵</m:t>
                          </m:r>
                        </m:e>
                        <m:sub>
                          <m:r>
                            <a:rPr lang="en-CA" sz="36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fr-FR" sz="3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5" name="ZoneTexte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413" y="3970920"/>
                <a:ext cx="3513526" cy="60164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3854681" y="4903622"/>
                <a:ext cx="4381649" cy="641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‖"/>
                          <m:endChr m:val="‖"/>
                          <m:ctrlPr>
                            <a:rPr lang="en-US" sz="3600" b="1" i="1" smtClean="0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1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CA" sz="3600" b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𝐉</m:t>
                              </m:r>
                            </m:e>
                            <m:sub>
                              <m:r>
                                <a:rPr lang="en-CA" sz="3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𝑝</m:t>
                              </m:r>
                            </m:sub>
                          </m:sSub>
                          <m:r>
                            <a:rPr lang="el-GR" sz="36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𝚫</m:t>
                          </m:r>
                          <m:r>
                            <a:rPr lang="en-CA" sz="3600" b="1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𝒑</m:t>
                          </m:r>
                          <m:r>
                            <a:rPr lang="en-CA" sz="3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1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CA" sz="3600" b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𝐉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en-US" sz="3600" b="1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1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𝑩</m:t>
                                  </m:r>
                                </m:e>
                                <m:sub>
                                  <m:r>
                                    <a:rPr lang="en-CA" sz="3600" b="1" i="1">
                                      <a:latin typeface="Cambria Math" charset="0"/>
                                      <a:ea typeface="Times New Roman" charset="0"/>
                                      <a:cs typeface="Times New Roman" charset="0"/>
                                    </a:rPr>
                                    <m:t>𝟏</m:t>
                                  </m:r>
                                </m:sub>
                              </m:sSub>
                            </m:sub>
                          </m:sSub>
                          <m:r>
                            <m:rPr>
                              <m:sty m:val="p"/>
                            </m:rPr>
                            <a:rPr lang="el-GR" sz="3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CA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CA" sz="3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CA" sz="36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r>
                        <a:rPr lang="en-CA" sz="3600" b="1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𝟎</m:t>
                      </m:r>
                    </m:oMath>
                  </m:oMathPara>
                </a14:m>
                <a:endParaRPr lang="fr-FR" sz="36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681" y="4903622"/>
                <a:ext cx="4381649" cy="64139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ZoneTexte 6"/>
              <p:cNvSpPr txBox="1"/>
              <p:nvPr/>
            </p:nvSpPr>
            <p:spPr>
              <a:xfrm>
                <a:off x="1137078" y="5998540"/>
                <a:ext cx="8789970" cy="64139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3600" i="1" dirty="0" smtClean="0">
                    <a:ea typeface="Times New Roman" charset="0"/>
                    <a:cs typeface="Times New Roman" charset="0"/>
                  </a:rPr>
                  <a:t> </a:t>
                </a:r>
                <a:r>
                  <a:rPr lang="en-CA" sz="3600" dirty="0" smtClean="0">
                    <a:ea typeface="Times New Roman" charset="0"/>
                    <a:cs typeface="Times New Roman" charset="0"/>
                  </a:rPr>
                  <a:t>Solve </a:t>
                </a:r>
                <a:r>
                  <a:rPr lang="en-US" sz="3600" i="1" dirty="0" smtClean="0">
                    <a:ea typeface="Times New Roman" charset="0"/>
                    <a:cs typeface="Times New Roman" charset="0"/>
                  </a:rPr>
                  <a:t>min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36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𝑝</m:t>
                            </m:r>
                          </m:sub>
                        </m:sSub>
                        <m:r>
                          <a:rPr lang="el-GR" sz="36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𝚫</m:t>
                        </m:r>
                        <m:r>
                          <a:rPr lang="en-CA" sz="36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  <m:r>
                          <a:rPr lang="en-CA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l-GR" sz="3600" b="1">
                        <a:latin typeface="Cambria Math" charset="0"/>
                        <a:ea typeface="Cambria Math" charset="0"/>
                        <a:cs typeface="Cambria Math" charset="0"/>
                      </a:rPr>
                      <m:t>𝚫</m:t>
                    </m:r>
                    <m:r>
                      <a:rPr lang="en-CA" sz="36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</m:oMath>
                </a14:m>
                <a:r>
                  <a:rPr lang="fr-FR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36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given</a:t>
                </a:r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fr-FR" sz="36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7" name="ZoneTexte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078" y="5998540"/>
                <a:ext cx="8789970" cy="641394"/>
              </a:xfrm>
              <a:prstGeom prst="rect">
                <a:avLst/>
              </a:prstGeom>
              <a:blipFill rotWithShape="0">
                <a:blip r:embed="rId5"/>
                <a:stretch>
                  <a:fillRect l="-1940" t="-15888" b="-355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748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3176" y="1513692"/>
            <a:ext cx="5103528" cy="481102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8" y="1513692"/>
            <a:ext cx="5723253" cy="481102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743575" y="6339380"/>
            <a:ext cx="45346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 smtClean="0">
                <a:latin typeface="Times New Roman" charset="0"/>
                <a:ea typeface="Times New Roman" charset="0"/>
                <a:cs typeface="Times New Roman" charset="0"/>
              </a:rPr>
              <a:t>MRM Paper </a:t>
            </a:r>
            <a:endParaRPr lang="fr-FR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7117601" y="6339380"/>
            <a:ext cx="45346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 err="1" smtClean="0">
                <a:latin typeface="Times New Roman" charset="0"/>
                <a:ea typeface="Times New Roman" charset="0"/>
                <a:cs typeface="Times New Roman" charset="0"/>
              </a:rPr>
              <a:t>Current</a:t>
            </a:r>
            <a:r>
              <a:rPr lang="fr-FR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2600" b="1" dirty="0" err="1" smtClean="0">
                <a:latin typeface="Times New Roman" charset="0"/>
                <a:ea typeface="Times New Roman" charset="0"/>
                <a:cs typeface="Times New Roman" charset="0"/>
              </a:rPr>
              <a:t>Work</a:t>
            </a:r>
            <a:endParaRPr lang="fr-FR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149288" y="528805"/>
            <a:ext cx="612088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600" b="1" dirty="0" err="1" smtClean="0">
                <a:latin typeface="Times New Roman" charset="0"/>
                <a:ea typeface="Times New Roman" charset="0"/>
                <a:cs typeface="Times New Roman" charset="0"/>
              </a:rPr>
              <a:t>Parameter</a:t>
            </a:r>
            <a:r>
              <a:rPr lang="fr-FR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2600" b="1" dirty="0" err="1" smtClean="0">
                <a:latin typeface="Times New Roman" charset="0"/>
                <a:ea typeface="Times New Roman" charset="0"/>
                <a:cs typeface="Times New Roman" charset="0"/>
              </a:rPr>
              <a:t>fitting</a:t>
            </a:r>
            <a:r>
              <a:rPr lang="fr-FR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fr-FR" sz="2600" b="1" dirty="0" err="1" smtClean="0">
                <a:latin typeface="Times New Roman" charset="0"/>
                <a:ea typeface="Times New Roman" charset="0"/>
                <a:cs typeface="Times New Roman" charset="0"/>
              </a:rPr>
              <a:t>error</a:t>
            </a:r>
            <a:r>
              <a:rPr lang="fr-FR" sz="2600" b="1" dirty="0" smtClean="0">
                <a:latin typeface="Times New Roman" charset="0"/>
                <a:ea typeface="Times New Roman" charset="0"/>
                <a:cs typeface="Times New Roman" charset="0"/>
              </a:rPr>
              <a:t> in simulations</a:t>
            </a:r>
            <a:endParaRPr lang="fr-FR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7279566" y="561281"/>
                <a:ext cx="4210748" cy="4274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l-GR" sz="2400" b="1">
                        <a:latin typeface="Cambria Math" charset="0"/>
                        <a:ea typeface="Cambria Math" charset="0"/>
                        <a:cs typeface="Cambria Math" charset="0"/>
                      </a:rPr>
                      <m:t>𝚫</m:t>
                    </m:r>
                    <m:r>
                      <a:rPr lang="en-CA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  <m:r>
                      <a:rPr lang="en-CA" sz="24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i="1" dirty="0" smtClean="0">
                    <a:ea typeface="Times New Roman" charset="0"/>
                    <a:cs typeface="Times New Roman" charset="0"/>
                  </a:rPr>
                  <a:t>: min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4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24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CA" sz="24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𝑝</m:t>
                            </m:r>
                          </m:sub>
                        </m:sSub>
                        <m:r>
                          <a:rPr lang="el-GR" sz="24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𝚫</m:t>
                        </m:r>
                        <m:r>
                          <a:rPr lang="en-CA" sz="24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  <m:r>
                          <a:rPr lang="en-CA" sz="24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4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24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4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sz="24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l-GR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fr-FR" sz="24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9566" y="561281"/>
                <a:ext cx="4210748" cy="427489"/>
              </a:xfrm>
              <a:prstGeom prst="rect">
                <a:avLst/>
              </a:prstGeom>
              <a:blipFill rotWithShape="0">
                <a:blip r:embed="rId4"/>
                <a:stretch>
                  <a:fillRect t="-14286" b="-3714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Connecteur droit 12"/>
          <p:cNvCxnSpPr/>
          <p:nvPr/>
        </p:nvCxnSpPr>
        <p:spPr>
          <a:xfrm>
            <a:off x="6270170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06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re 1"/>
              <p:cNvSpPr>
                <a:spLocks noGrp="1"/>
              </p:cNvSpPr>
              <p:nvPr>
                <p:ph type="title"/>
              </p:nvPr>
            </p:nvSpPr>
            <p:spPr>
              <a:xfrm>
                <a:off x="1024812" y="3108325"/>
                <a:ext cx="10515600" cy="132556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l-GR" b="1">
                        <a:latin typeface="Cambria Math" charset="0"/>
                        <a:ea typeface="Cambria Math" charset="0"/>
                        <a:cs typeface="Cambria Math" charset="0"/>
                      </a:rPr>
                      <m:t>𝚫</m:t>
                    </m:r>
                    <m:r>
                      <a:rPr lang="en-CA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</m:oMath>
                </a14:m>
                <a:r>
                  <a:rPr lang="fr-FR" dirty="0" smtClean="0"/>
                  <a:t> </a:t>
                </a:r>
                <a:r>
                  <a:rPr lang="fr-FR" b="1" dirty="0" smtClean="0"/>
                  <a:t>for </a:t>
                </a:r>
                <a:r>
                  <a:rPr lang="fr-FR" b="1" dirty="0" err="1" smtClean="0"/>
                  <a:t>uniform</a:t>
                </a:r>
                <a:r>
                  <a:rPr lang="fr-FR" b="1" dirty="0" smtClean="0"/>
                  <a:t> </a:t>
                </a:r>
                <a:r>
                  <a:rPr lang="fr-FR" b="1" dirty="0" err="1" smtClean="0"/>
                  <a:t>protocols</a:t>
                </a:r>
                <a:r>
                  <a:rPr lang="fr-FR" b="1" dirty="0" smtClean="0"/>
                  <a:t> /w </a:t>
                </a:r>
                <a:r>
                  <a:rPr lang="fr-FR" b="1" dirty="0" err="1" smtClean="0"/>
                  <a:t>varying</a:t>
                </a:r>
                <a:r>
                  <a:rPr lang="fr-FR" b="1" dirty="0" smtClean="0"/>
                  <a:t> FA and #offsets?</a:t>
                </a:r>
                <a:endParaRPr lang="fr-FR" b="1" dirty="0"/>
              </a:p>
            </p:txBody>
          </p:sp>
        </mc:Choice>
        <mc:Fallback xmlns="">
          <p:sp>
            <p:nvSpPr>
              <p:cNvPr id="2" name="Titr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024812" y="3108325"/>
                <a:ext cx="10515600" cy="1325563"/>
              </a:xfrm>
              <a:blipFill rotWithShape="0">
                <a:blip r:embed="rId2"/>
                <a:stretch>
                  <a:fillRect l="-2319" t="-13364" b="-2119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42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WM tissue </a:t>
            </a:r>
            <a:r>
              <a:rPr lang="fr-FR" dirty="0" err="1" smtClean="0"/>
              <a:t>parameter</a:t>
            </a:r>
            <a:r>
              <a:rPr lang="fr-FR" dirty="0" smtClean="0"/>
              <a:t> values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F = 0.15 </a:t>
            </a:r>
            <a:r>
              <a:rPr lang="fr-FR" dirty="0" err="1" smtClean="0"/>
              <a:t>n.u</a:t>
            </a:r>
            <a:r>
              <a:rPr lang="fr-FR" dirty="0" smtClean="0"/>
              <a:t>.</a:t>
            </a:r>
          </a:p>
          <a:p>
            <a:r>
              <a:rPr lang="fr-FR" dirty="0" err="1"/>
              <a:t>k</a:t>
            </a:r>
            <a:r>
              <a:rPr lang="fr-FR" baseline="-25000" dirty="0" err="1" smtClean="0"/>
              <a:t>f</a:t>
            </a:r>
            <a:r>
              <a:rPr lang="fr-FR" baseline="-25000" dirty="0" smtClean="0"/>
              <a:t> </a:t>
            </a:r>
            <a:r>
              <a:rPr lang="fr-FR" dirty="0" smtClean="0"/>
              <a:t>= 4.0 s</a:t>
            </a:r>
            <a:r>
              <a:rPr lang="fr-FR" baseline="30000" dirty="0" smtClean="0"/>
              <a:t>-1</a:t>
            </a:r>
            <a:endParaRPr lang="fr-FR" dirty="0" smtClean="0"/>
          </a:p>
          <a:p>
            <a:r>
              <a:rPr lang="fr-FR" dirty="0" smtClean="0"/>
              <a:t>T</a:t>
            </a:r>
            <a:r>
              <a:rPr lang="fr-FR" baseline="-25000" dirty="0" smtClean="0"/>
              <a:t>1,f</a:t>
            </a:r>
            <a:r>
              <a:rPr lang="fr-FR" dirty="0" smtClean="0"/>
              <a:t> = 900 ms</a:t>
            </a:r>
          </a:p>
          <a:p>
            <a:r>
              <a:rPr lang="fr-FR" dirty="0" smtClean="0"/>
              <a:t>R</a:t>
            </a:r>
            <a:r>
              <a:rPr lang="fr-FR" baseline="-25000" dirty="0" smtClean="0"/>
              <a:t>1,r</a:t>
            </a:r>
            <a:r>
              <a:rPr lang="fr-FR" dirty="0" smtClean="0"/>
              <a:t> = 1 s</a:t>
            </a:r>
          </a:p>
          <a:p>
            <a:r>
              <a:rPr lang="fr-FR" dirty="0" smtClean="0"/>
              <a:t>T</a:t>
            </a:r>
            <a:r>
              <a:rPr lang="fr-FR" baseline="-25000" dirty="0" smtClean="0"/>
              <a:t>2,f</a:t>
            </a:r>
            <a:r>
              <a:rPr lang="fr-FR" dirty="0" smtClean="0"/>
              <a:t> = 30 ms</a:t>
            </a:r>
          </a:p>
          <a:p>
            <a:r>
              <a:rPr lang="fr-FR" dirty="0" smtClean="0"/>
              <a:t>T</a:t>
            </a:r>
            <a:r>
              <a:rPr lang="fr-FR" baseline="-25000" dirty="0" smtClean="0"/>
              <a:t>2,r</a:t>
            </a:r>
            <a:r>
              <a:rPr lang="fr-FR" dirty="0" smtClean="0"/>
              <a:t> = 12 𝝁s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10633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Protocol </a:t>
            </a:r>
            <a:r>
              <a:rPr lang="fr-FR" dirty="0" err="1" smtClean="0"/>
              <a:t>definitions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3173963" cy="4351338"/>
          </a:xfrm>
        </p:spPr>
        <p:txBody>
          <a:bodyPr/>
          <a:lstStyle/>
          <a:p>
            <a:r>
              <a:rPr lang="fr-FR" dirty="0" smtClean="0"/>
              <a:t>Single FA</a:t>
            </a:r>
          </a:p>
          <a:p>
            <a:pPr lvl="1"/>
            <a:r>
              <a:rPr lang="fr-FR" dirty="0" smtClean="0"/>
              <a:t>150</a:t>
            </a:r>
          </a:p>
          <a:p>
            <a:pPr lvl="1"/>
            <a:r>
              <a:rPr lang="fr-FR" dirty="0" smtClean="0"/>
              <a:t>400</a:t>
            </a:r>
          </a:p>
          <a:p>
            <a:pPr lvl="1"/>
            <a:r>
              <a:rPr lang="fr-FR" dirty="0" smtClean="0"/>
              <a:t>650</a:t>
            </a:r>
          </a:p>
          <a:p>
            <a:r>
              <a:rPr lang="fr-FR" dirty="0" smtClean="0"/>
              <a:t>2FA</a:t>
            </a:r>
          </a:p>
          <a:p>
            <a:pPr lvl="1"/>
            <a:r>
              <a:rPr lang="fr-FR" dirty="0" smtClean="0"/>
              <a:t>(150, 400)</a:t>
            </a:r>
          </a:p>
          <a:p>
            <a:pPr lvl="1"/>
            <a:r>
              <a:rPr lang="fr-FR" dirty="0" smtClean="0"/>
              <a:t>(150, 650)</a:t>
            </a:r>
          </a:p>
          <a:p>
            <a:pPr lvl="1"/>
            <a:r>
              <a:rPr lang="fr-FR" dirty="0" smtClean="0"/>
              <a:t>(400, 650)</a:t>
            </a:r>
            <a:endParaRPr lang="fr-FR" dirty="0"/>
          </a:p>
          <a:p>
            <a:r>
              <a:rPr lang="fr-FR" dirty="0" smtClean="0"/>
              <a:t>3FA</a:t>
            </a:r>
          </a:p>
          <a:p>
            <a:pPr lvl="1"/>
            <a:r>
              <a:rPr lang="fr-FR" dirty="0" smtClean="0"/>
              <a:t>(150, 400, 650)</a:t>
            </a:r>
            <a:endParaRPr lang="fr-FR" dirty="0"/>
          </a:p>
        </p:txBody>
      </p:sp>
      <p:sp>
        <p:nvSpPr>
          <p:cNvPr id="4" name="Espace réservé du contenu 2"/>
          <p:cNvSpPr txBox="1">
            <a:spLocks/>
          </p:cNvSpPr>
          <p:nvPr/>
        </p:nvSpPr>
        <p:spPr>
          <a:xfrm>
            <a:off x="5058745" y="1828737"/>
            <a:ext cx="580208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/>
              <a:t>Offset values</a:t>
            </a:r>
          </a:p>
          <a:p>
            <a:pPr lvl="1"/>
            <a:r>
              <a:rPr lang="fr-FR" dirty="0" smtClean="0"/>
              <a:t>[300 Hz, 20 kHz]</a:t>
            </a:r>
          </a:p>
          <a:p>
            <a:pPr lvl="1"/>
            <a:r>
              <a:rPr lang="fr-FR" dirty="0" err="1" smtClean="0"/>
              <a:t>uniform-logarithmically</a:t>
            </a:r>
            <a:r>
              <a:rPr lang="fr-FR" dirty="0" smtClean="0"/>
              <a:t> </a:t>
            </a:r>
            <a:r>
              <a:rPr lang="fr-FR" dirty="0" err="1" smtClean="0"/>
              <a:t>spaced</a:t>
            </a:r>
            <a:endParaRPr lang="fr-FR" dirty="0" smtClean="0"/>
          </a:p>
          <a:p>
            <a:pPr lvl="1"/>
            <a:r>
              <a:rPr lang="fr-FR" dirty="0" smtClean="0"/>
              <a:t>Total # of points </a:t>
            </a:r>
            <a:r>
              <a:rPr lang="fr-FR" dirty="0" err="1" smtClean="0"/>
              <a:t>ranging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8 to 30</a:t>
            </a:r>
          </a:p>
          <a:p>
            <a:pPr lvl="2"/>
            <a:r>
              <a:rPr lang="fr-FR" dirty="0" smtClean="0"/>
              <a:t>Single FA, 8:2:30 offsets</a:t>
            </a:r>
          </a:p>
          <a:p>
            <a:pPr lvl="2"/>
            <a:r>
              <a:rPr lang="fr-FR" dirty="0" smtClean="0"/>
              <a:t>2FA, 4:1:15 offsets</a:t>
            </a:r>
          </a:p>
          <a:p>
            <a:pPr lvl="2"/>
            <a:r>
              <a:rPr lang="fr-FR" dirty="0"/>
              <a:t>3</a:t>
            </a:r>
            <a:r>
              <a:rPr lang="fr-FR" dirty="0" smtClean="0"/>
              <a:t>FA, 3:1:10 FA</a:t>
            </a:r>
          </a:p>
          <a:p>
            <a:pPr lvl="2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624817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Protocol </a:t>
            </a:r>
            <a:r>
              <a:rPr lang="fr-FR" dirty="0" err="1" smtClean="0"/>
              <a:t>pre-procesing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fr-FR" dirty="0" err="1" smtClean="0"/>
              <a:t>Calculate</a:t>
            </a:r>
            <a:r>
              <a:rPr lang="fr-FR" dirty="0" smtClean="0"/>
              <a:t> </a:t>
            </a:r>
            <a:r>
              <a:rPr lang="fr-FR" dirty="0" err="1" smtClean="0"/>
              <a:t>higher</a:t>
            </a:r>
            <a:r>
              <a:rPr lang="fr-FR" dirty="0"/>
              <a:t> </a:t>
            </a:r>
            <a:r>
              <a:rPr lang="fr-FR" dirty="0" smtClean="0"/>
              <a:t>« </a:t>
            </a:r>
            <a:r>
              <a:rPr lang="fr-FR" dirty="0" err="1" smtClean="0"/>
              <a:t>protocol</a:t>
            </a:r>
            <a:r>
              <a:rPr lang="fr-FR" dirty="0" smtClean="0"/>
              <a:t> </a:t>
            </a:r>
            <a:r>
              <a:rPr lang="fr-FR" dirty="0" err="1" smtClean="0"/>
              <a:t>resolution</a:t>
            </a:r>
            <a:r>
              <a:rPr lang="fr-FR" dirty="0" smtClean="0"/>
              <a:t> » </a:t>
            </a:r>
            <a:r>
              <a:rPr lang="fr-FR" dirty="0" err="1" smtClean="0"/>
              <a:t>Sf</a:t>
            </a:r>
            <a:r>
              <a:rPr lang="fr-FR" dirty="0" smtClean="0"/>
              <a:t> cache,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err="1" smtClean="0"/>
              <a:t>set-up</a:t>
            </a:r>
            <a:r>
              <a:rPr lang="fr-FR" dirty="0" smtClean="0"/>
              <a:t>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r>
              <a:rPr lang="fr-FR" dirty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Sf</a:t>
            </a:r>
            <a:r>
              <a:rPr lang="fr-FR" dirty="0" smtClean="0"/>
              <a:t> cache.</a:t>
            </a:r>
          </a:p>
          <a:p>
            <a:endParaRPr lang="fr-FR" dirty="0" smtClean="0"/>
          </a:p>
          <a:p>
            <a:r>
              <a:rPr lang="fr-FR" dirty="0" err="1" smtClean="0"/>
              <a:t>Some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r>
              <a:rPr lang="fr-FR" dirty="0" smtClean="0"/>
              <a:t> points (&lt;5%) </a:t>
            </a:r>
            <a:r>
              <a:rPr lang="fr-FR" dirty="0" err="1" smtClean="0"/>
              <a:t>produced</a:t>
            </a:r>
            <a:r>
              <a:rPr lang="fr-FR" dirty="0" smtClean="0"/>
              <a:t> </a:t>
            </a:r>
            <a:r>
              <a:rPr lang="fr-FR" dirty="0" err="1" smtClean="0"/>
              <a:t>erroneous</a:t>
            </a:r>
            <a:r>
              <a:rPr lang="fr-FR" dirty="0" smtClean="0"/>
              <a:t>/</a:t>
            </a:r>
            <a:r>
              <a:rPr lang="fr-FR" dirty="0" err="1" smtClean="0"/>
              <a:t>outlier</a:t>
            </a:r>
            <a:r>
              <a:rPr lang="fr-FR" dirty="0" smtClean="0"/>
              <a:t> (non-</a:t>
            </a:r>
            <a:r>
              <a:rPr lang="fr-FR" dirty="0" err="1" smtClean="0"/>
              <a:t>continuous</a:t>
            </a:r>
            <a:r>
              <a:rPr lang="fr-FR" dirty="0" smtClean="0"/>
              <a:t>) </a:t>
            </a:r>
            <a:r>
              <a:rPr lang="fr-FR" dirty="0" err="1" smtClean="0"/>
              <a:t>Jacobian</a:t>
            </a:r>
            <a:r>
              <a:rPr lang="fr-FR" dirty="0" smtClean="0"/>
              <a:t> </a:t>
            </a:r>
            <a:r>
              <a:rPr lang="fr-FR" dirty="0" err="1" smtClean="0"/>
              <a:t>element</a:t>
            </a:r>
            <a:r>
              <a:rPr lang="fr-FR" dirty="0" smtClean="0"/>
              <a:t> values</a:t>
            </a:r>
          </a:p>
          <a:p>
            <a:pPr lvl="1"/>
            <a:r>
              <a:rPr lang="fr-FR" dirty="0" err="1" smtClean="0"/>
              <a:t>Wonky</a:t>
            </a:r>
            <a:r>
              <a:rPr lang="fr-FR" dirty="0" smtClean="0"/>
              <a:t>/sensitive </a:t>
            </a:r>
            <a:r>
              <a:rPr lang="fr-FR" dirty="0" err="1" smtClean="0"/>
              <a:t>stead</a:t>
            </a:r>
            <a:r>
              <a:rPr lang="en-US" dirty="0" smtClean="0"/>
              <a:t>y-</a:t>
            </a:r>
            <a:r>
              <a:rPr lang="fr-FR" dirty="0" smtClean="0"/>
              <a:t>state signal convergence?</a:t>
            </a:r>
          </a:p>
          <a:p>
            <a:pPr lvl="1"/>
            <a:endParaRPr lang="fr-FR" dirty="0"/>
          </a:p>
          <a:p>
            <a:r>
              <a:rPr lang="fr-FR" dirty="0" err="1" smtClean="0"/>
              <a:t>Identified</a:t>
            </a:r>
            <a:r>
              <a:rPr lang="fr-FR" dirty="0" smtClean="0"/>
              <a:t> all </a:t>
            </a:r>
            <a:r>
              <a:rPr lang="fr-FR" dirty="0" err="1" smtClean="0"/>
              <a:t>such</a:t>
            </a:r>
            <a:r>
              <a:rPr lang="fr-FR" dirty="0" smtClean="0"/>
              <a:t> point in the </a:t>
            </a:r>
            <a:r>
              <a:rPr lang="fr-FR" dirty="0" err="1"/>
              <a:t>higher</a:t>
            </a:r>
            <a:r>
              <a:rPr lang="fr-FR" dirty="0"/>
              <a:t> « </a:t>
            </a:r>
            <a:r>
              <a:rPr lang="fr-FR" dirty="0" err="1"/>
              <a:t>protocol</a:t>
            </a:r>
            <a:r>
              <a:rPr lang="fr-FR" dirty="0"/>
              <a:t> </a:t>
            </a:r>
            <a:r>
              <a:rPr lang="fr-FR" dirty="0" err="1"/>
              <a:t>resolution</a:t>
            </a:r>
            <a:r>
              <a:rPr lang="fr-FR" dirty="0"/>
              <a:t> </a:t>
            </a:r>
            <a:r>
              <a:rPr lang="fr-FR" dirty="0" smtClean="0"/>
              <a:t>» set, and if an </a:t>
            </a:r>
            <a:r>
              <a:rPr lang="fr-FR" dirty="0" err="1" smtClean="0"/>
              <a:t>outlier</a:t>
            </a:r>
            <a:r>
              <a:rPr lang="fr-FR" dirty="0" smtClean="0"/>
              <a:t> point </a:t>
            </a:r>
            <a:r>
              <a:rPr lang="fr-FR" dirty="0" err="1" smtClean="0"/>
              <a:t>was</a:t>
            </a:r>
            <a:r>
              <a:rPr lang="fr-FR" dirty="0" smtClean="0"/>
              <a:t> </a:t>
            </a:r>
            <a:r>
              <a:rPr lang="fr-FR" dirty="0" err="1" smtClean="0"/>
              <a:t>present</a:t>
            </a:r>
            <a:r>
              <a:rPr lang="fr-FR" dirty="0" smtClean="0"/>
              <a:t> in a </a:t>
            </a:r>
            <a:r>
              <a:rPr lang="fr-FR" dirty="0" err="1" smtClean="0"/>
              <a:t>studied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r>
              <a:rPr lang="fr-FR" dirty="0" smtClean="0"/>
              <a:t>, change </a:t>
            </a:r>
            <a:r>
              <a:rPr lang="fr-FR" dirty="0" err="1" smtClean="0"/>
              <a:t>it</a:t>
            </a:r>
            <a:r>
              <a:rPr lang="fr-FR" dirty="0" smtClean="0"/>
              <a:t> to the </a:t>
            </a:r>
            <a:r>
              <a:rPr lang="fr-FR" dirty="0" err="1" smtClean="0"/>
              <a:t>nearest</a:t>
            </a:r>
            <a:r>
              <a:rPr lang="fr-FR" dirty="0" smtClean="0"/>
              <a:t> </a:t>
            </a:r>
            <a:r>
              <a:rPr lang="fr-FR" dirty="0" err="1" smtClean="0"/>
              <a:t>neighbour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high </a:t>
            </a:r>
            <a:r>
              <a:rPr lang="fr-FR" dirty="0" err="1" smtClean="0"/>
              <a:t>res</a:t>
            </a:r>
            <a:r>
              <a:rPr lang="fr-FR" dirty="0" smtClean="0"/>
              <a:t>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279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984" y="1351238"/>
            <a:ext cx="9032032" cy="4155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11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893135"/>
            <a:ext cx="10515600" cy="5592724"/>
          </a:xfrm>
        </p:spPr>
        <p:txBody>
          <a:bodyPr/>
          <a:lstStyle/>
          <a:p>
            <a:r>
              <a:rPr lang="fr-FR" dirty="0" err="1" smtClean="0"/>
              <a:t>qMT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r>
              <a:rPr lang="fr-FR" dirty="0" smtClean="0"/>
              <a:t> </a:t>
            </a:r>
            <a:r>
              <a:rPr lang="fr-FR" dirty="0" err="1" smtClean="0"/>
              <a:t>framework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qMRILab</a:t>
            </a:r>
            <a:endParaRPr lang="fr-FR" dirty="0" smtClean="0"/>
          </a:p>
          <a:p>
            <a:pPr lvl="1"/>
            <a:r>
              <a:rPr lang="fr-FR" dirty="0" smtClean="0"/>
              <a:t>Tissue &amp; Protocol </a:t>
            </a:r>
            <a:r>
              <a:rPr lang="fr-FR" dirty="0" err="1" smtClean="0"/>
              <a:t>wrapper</a:t>
            </a:r>
            <a:r>
              <a:rPr lang="fr-FR" dirty="0" smtClean="0"/>
              <a:t> classes</a:t>
            </a:r>
          </a:p>
          <a:p>
            <a:pPr lvl="1"/>
            <a:r>
              <a:rPr lang="fr-FR" dirty="0" err="1" smtClean="0"/>
              <a:t>Jacobian</a:t>
            </a:r>
            <a:r>
              <a:rPr lang="fr-FR" dirty="0" smtClean="0"/>
              <a:t>(Tissue, Protocol) class for </a:t>
            </a:r>
            <a:r>
              <a:rPr lang="fr-FR" dirty="0" err="1" smtClean="0"/>
              <a:t>pre-calc</a:t>
            </a:r>
            <a:r>
              <a:rPr lang="fr-FR" dirty="0" smtClean="0"/>
              <a:t>/</a:t>
            </a:r>
            <a:r>
              <a:rPr lang="fr-FR" dirty="0" err="1" smtClean="0"/>
              <a:t>caching</a:t>
            </a:r>
            <a:r>
              <a:rPr lang="fr-FR" dirty="0" smtClean="0"/>
              <a:t> </a:t>
            </a:r>
            <a:r>
              <a:rPr lang="fr-FR" dirty="0" err="1" smtClean="0"/>
              <a:t>Jacobian</a:t>
            </a:r>
            <a:r>
              <a:rPr lang="fr-FR" dirty="0" smtClean="0"/>
              <a:t>.</a:t>
            </a:r>
          </a:p>
          <a:p>
            <a:pPr lvl="2"/>
            <a:r>
              <a:rPr lang="fr-FR" dirty="0" smtClean="0"/>
              <a:t>SPGR </a:t>
            </a:r>
            <a:r>
              <a:rPr lang="fr-FR" dirty="0" err="1" smtClean="0"/>
              <a:t>qMT</a:t>
            </a:r>
            <a:r>
              <a:rPr lang="fr-FR" dirty="0" smtClean="0"/>
              <a:t> </a:t>
            </a:r>
            <a:r>
              <a:rPr lang="fr-FR" dirty="0" err="1" smtClean="0"/>
              <a:t>Jacobian</a:t>
            </a:r>
            <a:r>
              <a:rPr lang="fr-FR" dirty="0" smtClean="0"/>
              <a:t> </a:t>
            </a:r>
            <a:r>
              <a:rPr lang="fr-FR" dirty="0" err="1" smtClean="0"/>
              <a:t>calculated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qMRILab’s</a:t>
            </a:r>
            <a:r>
              <a:rPr lang="fr-FR" dirty="0" smtClean="0"/>
              <a:t> </a:t>
            </a:r>
            <a:r>
              <a:rPr lang="fr-FR" dirty="0" err="1" smtClean="0"/>
              <a:t>steady</a:t>
            </a:r>
            <a:r>
              <a:rPr lang="fr-FR" dirty="0" smtClean="0"/>
              <a:t>-state </a:t>
            </a:r>
            <a:r>
              <a:rPr lang="fr-FR" dirty="0" err="1" smtClean="0"/>
              <a:t>qMT</a:t>
            </a:r>
            <a:r>
              <a:rPr lang="fr-FR" dirty="0" smtClean="0"/>
              <a:t> signal simulator</a:t>
            </a:r>
          </a:p>
          <a:p>
            <a:pPr lvl="1"/>
            <a:r>
              <a:rPr lang="fr-FR" dirty="0" err="1" smtClean="0"/>
              <a:t>Optimization</a:t>
            </a:r>
            <a:r>
              <a:rPr lang="fr-FR" dirty="0" smtClean="0"/>
              <a:t>(</a:t>
            </a:r>
            <a:r>
              <a:rPr lang="fr-FR" dirty="0" err="1" smtClean="0"/>
              <a:t>Jacobian</a:t>
            </a:r>
            <a:r>
              <a:rPr lang="fr-FR" dirty="0" smtClean="0"/>
              <a:t>) class for </a:t>
            </a:r>
            <a:r>
              <a:rPr lang="fr-FR" dirty="0" err="1" smtClean="0"/>
              <a:t>optimizing</a:t>
            </a:r>
            <a:r>
              <a:rPr lang="fr-FR" dirty="0" smtClean="0"/>
              <a:t> </a:t>
            </a:r>
            <a:r>
              <a:rPr lang="fr-FR" dirty="0" err="1" smtClean="0"/>
              <a:t>qMT</a:t>
            </a:r>
            <a:r>
              <a:rPr lang="fr-FR" dirty="0" smtClean="0"/>
              <a:t> </a:t>
            </a:r>
            <a:r>
              <a:rPr lang="fr-FR" dirty="0" err="1" smtClean="0"/>
              <a:t>sequence</a:t>
            </a:r>
            <a:endParaRPr lang="fr-FR" dirty="0" smtClean="0"/>
          </a:p>
          <a:p>
            <a:r>
              <a:rPr lang="fr-FR" dirty="0" err="1" smtClean="0"/>
              <a:t>Evaluated</a:t>
            </a:r>
            <a:r>
              <a:rPr lang="fr-FR" dirty="0" smtClean="0"/>
              <a:t> </a:t>
            </a:r>
            <a:r>
              <a:rPr lang="fr-FR" dirty="0" err="1" smtClean="0"/>
              <a:t>improved</a:t>
            </a:r>
            <a:r>
              <a:rPr lang="fr-FR" dirty="0" smtClean="0"/>
              <a:t> B1 </a:t>
            </a:r>
            <a:r>
              <a:rPr lang="fr-FR" dirty="0" err="1" smtClean="0"/>
              <a:t>optimization</a:t>
            </a:r>
            <a:r>
              <a:rPr lang="fr-FR" dirty="0" smtClean="0"/>
              <a:t> </a:t>
            </a:r>
            <a:r>
              <a:rPr lang="fr-FR" dirty="0" err="1" smtClean="0"/>
              <a:t>metric</a:t>
            </a:r>
            <a:endParaRPr lang="fr-FR" dirty="0" smtClean="0"/>
          </a:p>
          <a:p>
            <a:pPr lvl="1"/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Tested</a:t>
            </a:r>
            <a:r>
              <a:rPr lang="fr-FR" dirty="0" smtClean="0"/>
              <a:t> by </a:t>
            </a:r>
            <a:r>
              <a:rPr lang="fr-FR" dirty="0" err="1" smtClean="0"/>
              <a:t>reproducing</a:t>
            </a:r>
            <a:r>
              <a:rPr lang="fr-FR" dirty="0" smtClean="0"/>
              <a:t> MRM simulations/</a:t>
            </a:r>
            <a:r>
              <a:rPr lang="fr-FR" dirty="0" err="1" smtClean="0"/>
              <a:t>sensitivity</a:t>
            </a:r>
            <a:r>
              <a:rPr lang="fr-FR" dirty="0" smtClean="0"/>
              <a:t> figure</a:t>
            </a:r>
          </a:p>
          <a:p>
            <a:r>
              <a:rPr lang="fr-FR" dirty="0" err="1" smtClean="0"/>
              <a:t>Evaluated</a:t>
            </a:r>
            <a:r>
              <a:rPr lang="fr-FR" dirty="0" smtClean="0"/>
              <a:t> </a:t>
            </a:r>
            <a:r>
              <a:rPr lang="fr-FR" dirty="0" err="1" smtClean="0"/>
              <a:t>qMT</a:t>
            </a:r>
            <a:r>
              <a:rPr lang="fr-FR" dirty="0" smtClean="0"/>
              <a:t> </a:t>
            </a:r>
            <a:r>
              <a:rPr lang="fr-FR" dirty="0" err="1" smtClean="0"/>
              <a:t>parameter-error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above</a:t>
            </a:r>
            <a:r>
              <a:rPr lang="fr-FR" dirty="0" smtClean="0"/>
              <a:t> </a:t>
            </a:r>
            <a:r>
              <a:rPr lang="fr-FR" dirty="0" err="1" smtClean="0"/>
              <a:t>metric</a:t>
            </a:r>
            <a:r>
              <a:rPr lang="fr-FR" dirty="0" smtClean="0"/>
              <a:t> </a:t>
            </a:r>
            <a:r>
              <a:rPr lang="fr-FR" dirty="0" err="1" smtClean="0"/>
              <a:t>calc</a:t>
            </a:r>
            <a:r>
              <a:rPr lang="fr-FR" dirty="0" smtClean="0"/>
              <a:t> for </a:t>
            </a:r>
            <a:r>
              <a:rPr lang="fr-FR" dirty="0" err="1" smtClean="0"/>
              <a:t>uniform</a:t>
            </a:r>
            <a:r>
              <a:rPr lang="fr-FR" dirty="0" smtClean="0"/>
              <a:t> </a:t>
            </a:r>
            <a:r>
              <a:rPr lang="fr-FR" dirty="0" err="1" smtClean="0"/>
              <a:t>protocols</a:t>
            </a:r>
            <a:r>
              <a:rPr lang="fr-FR" dirty="0" smtClean="0"/>
              <a:t> /w </a:t>
            </a:r>
            <a:r>
              <a:rPr lang="fr-FR" dirty="0" err="1" smtClean="0"/>
              <a:t>varying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# of offset points</a:t>
            </a:r>
          </a:p>
          <a:p>
            <a:pPr lvl="1"/>
            <a:r>
              <a:rPr lang="fr-FR" dirty="0" smtClean="0"/>
              <a:t># of FA</a:t>
            </a:r>
            <a:r>
              <a:rPr lang="fr-FR" baseline="-25000" dirty="0" smtClean="0"/>
              <a:t>MT</a:t>
            </a:r>
            <a:endParaRPr lang="fr-FR" dirty="0" smtClean="0"/>
          </a:p>
          <a:p>
            <a:pPr lvl="1"/>
            <a:endParaRPr lang="fr-FR" dirty="0" smtClean="0"/>
          </a:p>
          <a:p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566531" y="3369414"/>
                <a:ext cx="4804144" cy="3563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i="1" dirty="0" smtClean="0">
                    <a:ea typeface="Times New Roman" charset="0"/>
                    <a:cs typeface="Times New Roman" charset="0"/>
                  </a:rPr>
                  <a:t> </a:t>
                </a:r>
                <a:r>
                  <a:rPr lang="en-CA" sz="2000" dirty="0" smtClean="0">
                    <a:ea typeface="Times New Roman" charset="0"/>
                    <a:cs typeface="Times New Roman" charset="0"/>
                  </a:rPr>
                  <a:t>Solve </a:t>
                </a:r>
                <a:r>
                  <a:rPr lang="en-US" sz="2000" i="1" dirty="0" smtClean="0">
                    <a:ea typeface="Times New Roman" charset="0"/>
                    <a:cs typeface="Times New Roman" charset="0"/>
                  </a:rPr>
                  <a:t>min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sz="20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20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CA" sz="20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𝑝</m:t>
                            </m:r>
                          </m:sub>
                        </m:sSub>
                        <m:r>
                          <a:rPr lang="el-GR" sz="2000" b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𝚫</m:t>
                        </m:r>
                        <m:r>
                          <a:rPr lang="en-CA" sz="2000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𝒑</m:t>
                        </m:r>
                        <m:r>
                          <a:rPr lang="en-CA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20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20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20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CA" sz="20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sz="20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l-GR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20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sz="20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l-GR" sz="2000" b="1">
                        <a:latin typeface="Cambria Math" charset="0"/>
                        <a:ea typeface="Cambria Math" charset="0"/>
                        <a:cs typeface="Cambria Math" charset="0"/>
                      </a:rPr>
                      <m:t>𝚫</m:t>
                    </m:r>
                    <m:r>
                      <a:rPr lang="en-CA" sz="2000" b="1" i="1">
                        <a:latin typeface="Cambria Math" charset="0"/>
                        <a:ea typeface="Cambria Math" charset="0"/>
                        <a:cs typeface="Cambria Math" charset="0"/>
                      </a:rPr>
                      <m:t>𝒑</m:t>
                    </m:r>
                  </m:oMath>
                </a14:m>
                <a:r>
                  <a:rPr lang="fr-FR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2000" dirty="0" err="1" smtClean="0">
                    <a:latin typeface="Times New Roman" charset="0"/>
                    <a:ea typeface="Times New Roman" charset="0"/>
                    <a:cs typeface="Times New Roman" charset="0"/>
                  </a:rPr>
                  <a:t>given</a:t>
                </a:r>
                <a:r>
                  <a:rPr lang="fr-FR" sz="20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20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fr-FR" sz="20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fr-FR" sz="20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6531" y="3369414"/>
                <a:ext cx="4804144" cy="356316"/>
              </a:xfrm>
              <a:prstGeom prst="rect">
                <a:avLst/>
              </a:prstGeom>
              <a:blipFill rotWithShape="0">
                <a:blip r:embed="rId2"/>
                <a:stretch>
                  <a:fillRect l="-2157" t="-17241" r="-508" b="-3620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-53496"/>
            <a:ext cx="10515600" cy="946632"/>
          </a:xfrm>
        </p:spPr>
        <p:txBody>
          <a:bodyPr/>
          <a:lstStyle/>
          <a:p>
            <a:pPr algn="ctr"/>
            <a:r>
              <a:rPr lang="fr-FR" b="1" dirty="0" smtClean="0"/>
              <a:t>Progress to date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08383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16"/>
          <a:stretch/>
        </p:blipFill>
        <p:spPr>
          <a:xfrm>
            <a:off x="4241800" y="433136"/>
            <a:ext cx="3698764" cy="642486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8" t="1" b="93552"/>
          <a:stretch/>
        </p:blipFill>
        <p:spPr>
          <a:xfrm>
            <a:off x="4727446" y="136339"/>
            <a:ext cx="999586" cy="296797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5445" b="93552"/>
          <a:stretch/>
        </p:blipFill>
        <p:spPr>
          <a:xfrm>
            <a:off x="6464969" y="137849"/>
            <a:ext cx="1347537" cy="29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437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2" b="70398"/>
          <a:stretch/>
        </p:blipFill>
        <p:spPr>
          <a:xfrm>
            <a:off x="1684420" y="1636295"/>
            <a:ext cx="8100724" cy="351322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8" t="1" b="93552"/>
          <a:stretch/>
        </p:blipFill>
        <p:spPr>
          <a:xfrm>
            <a:off x="2481551" y="667882"/>
            <a:ext cx="3261523" cy="96841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5445" b="93552"/>
          <a:stretch/>
        </p:blipFill>
        <p:spPr>
          <a:xfrm>
            <a:off x="5743074" y="667881"/>
            <a:ext cx="4419330" cy="9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8942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t="1626" r="53660" b="86817"/>
          <a:stretch/>
        </p:blipFill>
        <p:spPr>
          <a:xfrm>
            <a:off x="10238875" y="2201778"/>
            <a:ext cx="1636295" cy="16242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68" b="49752"/>
          <a:stretch/>
        </p:blipFill>
        <p:spPr>
          <a:xfrm>
            <a:off x="2045638" y="1624262"/>
            <a:ext cx="8100724" cy="360947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8" t="1" b="93552"/>
          <a:stretch/>
        </p:blipFill>
        <p:spPr>
          <a:xfrm>
            <a:off x="2834477" y="655849"/>
            <a:ext cx="3261523" cy="96841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5445" b="93552"/>
          <a:stretch/>
        </p:blipFill>
        <p:spPr>
          <a:xfrm>
            <a:off x="6096000" y="655848"/>
            <a:ext cx="4419330" cy="9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095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t="1626" r="53660" b="86817"/>
          <a:stretch/>
        </p:blipFill>
        <p:spPr>
          <a:xfrm>
            <a:off x="10238875" y="2201778"/>
            <a:ext cx="1636295" cy="16242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91" b="24843"/>
          <a:stretch/>
        </p:blipFill>
        <p:spPr>
          <a:xfrm>
            <a:off x="2045638" y="1660359"/>
            <a:ext cx="8100724" cy="353728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8" t="1" b="93552"/>
          <a:stretch/>
        </p:blipFill>
        <p:spPr>
          <a:xfrm>
            <a:off x="2834477" y="655849"/>
            <a:ext cx="3261523" cy="96841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5445" b="93552"/>
          <a:stretch/>
        </p:blipFill>
        <p:spPr>
          <a:xfrm>
            <a:off x="6096000" y="655848"/>
            <a:ext cx="4419330" cy="9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76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41" t="1626" r="53660" b="86817"/>
          <a:stretch/>
        </p:blipFill>
        <p:spPr>
          <a:xfrm>
            <a:off x="10238875" y="2201778"/>
            <a:ext cx="1636295" cy="162426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74" b="-153"/>
          <a:stretch/>
        </p:blipFill>
        <p:spPr>
          <a:xfrm>
            <a:off x="2045638" y="1666374"/>
            <a:ext cx="8100724" cy="3525252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8" t="1" b="93552"/>
          <a:stretch/>
        </p:blipFill>
        <p:spPr>
          <a:xfrm>
            <a:off x="2834477" y="655849"/>
            <a:ext cx="3261523" cy="96841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5445" b="93552"/>
          <a:stretch/>
        </p:blipFill>
        <p:spPr>
          <a:xfrm>
            <a:off x="6096000" y="655848"/>
            <a:ext cx="4419330" cy="96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489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51441"/>
          </a:xfrm>
        </p:spPr>
        <p:txBody>
          <a:bodyPr/>
          <a:lstStyle/>
          <a:p>
            <a:r>
              <a:rPr lang="fr-FR" dirty="0" smtClean="0"/>
              <a:t>Data </a:t>
            </a:r>
            <a:r>
              <a:rPr lang="fr-FR" dirty="0" err="1" smtClean="0"/>
              <a:t>visualization</a:t>
            </a:r>
            <a:r>
              <a:rPr lang="fr-FR" dirty="0" smtClean="0"/>
              <a:t> </a:t>
            </a:r>
            <a:r>
              <a:rPr lang="fr-FR" dirty="0" err="1" smtClean="0"/>
              <a:t>ideas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                </a:t>
            </a:r>
            <a:r>
              <a:rPr lang="fr-FR" dirty="0" err="1" smtClean="0"/>
              <a:t>instead</a:t>
            </a:r>
            <a:r>
              <a:rPr lang="fr-FR" dirty="0" smtClean="0"/>
              <a:t>?</a:t>
            </a:r>
            <a:endParaRPr lang="fr-FR" dirty="0"/>
          </a:p>
        </p:txBody>
      </p:sp>
      <p:grpSp>
        <p:nvGrpSpPr>
          <p:cNvPr id="7" name="Grouper 6"/>
          <p:cNvGrpSpPr/>
          <p:nvPr/>
        </p:nvGrpSpPr>
        <p:grpSpPr>
          <a:xfrm>
            <a:off x="1403814" y="1690688"/>
            <a:ext cx="965200" cy="783605"/>
            <a:chOff x="4229596" y="2454445"/>
            <a:chExt cx="965200" cy="783605"/>
          </a:xfrm>
        </p:grpSpPr>
        <p:pic>
          <p:nvPicPr>
            <p:cNvPr id="5" name="Imag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81" t="18357" r="92964" b="77958"/>
            <a:stretch/>
          </p:blipFill>
          <p:spPr>
            <a:xfrm rot="5400000">
              <a:off x="4443647" y="2366230"/>
              <a:ext cx="377021" cy="553452"/>
            </a:xfrm>
            <a:prstGeom prst="rect">
              <a:avLst/>
            </a:prstGeom>
          </p:spPr>
        </p:pic>
        <p:pic>
          <p:nvPicPr>
            <p:cNvPr id="6" name="Imag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73" t="1" r="75312" b="97292"/>
            <a:stretch/>
          </p:blipFill>
          <p:spPr>
            <a:xfrm>
              <a:off x="4229596" y="2831467"/>
              <a:ext cx="965200" cy="4065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5743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Jacobian</a:t>
            </a:r>
            <a:r>
              <a:rPr lang="fr-FR" dirty="0" smtClean="0"/>
              <a:t>/</a:t>
            </a:r>
            <a:r>
              <a:rPr lang="fr-FR" dirty="0" err="1" smtClean="0"/>
              <a:t>Sensitivity</a:t>
            </a:r>
            <a:r>
              <a:rPr lang="fr-FR" dirty="0" smtClean="0"/>
              <a:t> plots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Pre-calculated</a:t>
            </a:r>
            <a:r>
              <a:rPr lang="fr-FR" dirty="0" smtClean="0"/>
              <a:t>/</a:t>
            </a:r>
            <a:r>
              <a:rPr lang="fr-FR" dirty="0" err="1" smtClean="0"/>
              <a:t>cached</a:t>
            </a:r>
            <a:r>
              <a:rPr lang="fr-FR" dirty="0" smtClean="0"/>
              <a:t> the </a:t>
            </a:r>
            <a:r>
              <a:rPr lang="fr-FR" dirty="0" err="1" smtClean="0"/>
              <a:t>Jacobian</a:t>
            </a:r>
            <a:r>
              <a:rPr lang="fr-FR" dirty="0" smtClean="0"/>
              <a:t> for the </a:t>
            </a:r>
            <a:r>
              <a:rPr lang="fr-FR" dirty="0" err="1" smtClean="0"/>
              <a:t>following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/>
              <a:t>TR = 25 ms</a:t>
            </a:r>
          </a:p>
          <a:p>
            <a:pPr lvl="1"/>
            <a:r>
              <a:rPr lang="fr-FR" dirty="0" smtClean="0"/>
              <a:t>12 FA</a:t>
            </a:r>
            <a:r>
              <a:rPr lang="fr-FR" baseline="-25000" dirty="0" smtClean="0"/>
              <a:t>MT</a:t>
            </a:r>
            <a:r>
              <a:rPr lang="fr-FR" dirty="0"/>
              <a:t> </a:t>
            </a:r>
            <a:r>
              <a:rPr lang="fr-FR" dirty="0" smtClean="0"/>
              <a:t>(</a:t>
            </a:r>
            <a:r>
              <a:rPr lang="is-IS" dirty="0" smtClean="0"/>
              <a:t>150:50:700 deg)</a:t>
            </a:r>
            <a:endParaRPr lang="is-IS" dirty="0"/>
          </a:p>
          <a:p>
            <a:pPr lvl="1"/>
            <a:r>
              <a:rPr lang="fr-FR" dirty="0" smtClean="0"/>
              <a:t>26 offsets (300 Hz to 20 kHz)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3798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200" y="0"/>
            <a:ext cx="4924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1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667"/>
          <a:stretch/>
        </p:blipFill>
        <p:spPr>
          <a:xfrm>
            <a:off x="2051006" y="1551215"/>
            <a:ext cx="8089988" cy="37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5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43" b="33043"/>
          <a:stretch/>
        </p:blipFill>
        <p:spPr>
          <a:xfrm>
            <a:off x="2051006" y="1681842"/>
            <a:ext cx="8089988" cy="349431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9" t="8406" r="4698" b="73913"/>
          <a:stretch/>
        </p:blipFill>
        <p:spPr>
          <a:xfrm>
            <a:off x="9911444" y="2269666"/>
            <a:ext cx="682215" cy="19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408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893135"/>
            <a:ext cx="10515600" cy="6197476"/>
          </a:xfrm>
        </p:spPr>
        <p:txBody>
          <a:bodyPr/>
          <a:lstStyle/>
          <a:p>
            <a:r>
              <a:rPr lang="fr-FR" dirty="0" err="1" smtClean="0"/>
              <a:t>Computed</a:t>
            </a:r>
            <a:r>
              <a:rPr lang="fr-FR" dirty="0" smtClean="0"/>
              <a:t> </a:t>
            </a:r>
            <a:r>
              <a:rPr lang="fr-FR" dirty="0" err="1" smtClean="0"/>
              <a:t>Jacobian</a:t>
            </a:r>
            <a:r>
              <a:rPr lang="fr-FR" dirty="0" smtClean="0"/>
              <a:t> for a full (312 pt) </a:t>
            </a:r>
            <a:r>
              <a:rPr lang="fr-FR" dirty="0" err="1" smtClean="0"/>
              <a:t>search-space</a:t>
            </a:r>
            <a:r>
              <a:rPr lang="fr-FR" dirty="0" smtClean="0"/>
              <a:t> </a:t>
            </a:r>
            <a:r>
              <a:rPr lang="fr-FR" dirty="0" err="1" smtClean="0"/>
              <a:t>qMT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endParaRPr lang="fr-FR" dirty="0" smtClean="0"/>
          </a:p>
          <a:p>
            <a:pPr lvl="1"/>
            <a:r>
              <a:rPr lang="fr-FR" dirty="0" smtClean="0"/>
              <a:t>26 offsets (300 Hz to 20 kHz)</a:t>
            </a:r>
          </a:p>
          <a:p>
            <a:pPr lvl="1"/>
            <a:r>
              <a:rPr lang="fr-FR" dirty="0" smtClean="0"/>
              <a:t>12 FA</a:t>
            </a:r>
            <a:r>
              <a:rPr lang="fr-FR" baseline="-25000" dirty="0" smtClean="0"/>
              <a:t>MT</a:t>
            </a:r>
            <a:r>
              <a:rPr lang="fr-FR" dirty="0" smtClean="0"/>
              <a:t> vals (150:50:700)</a:t>
            </a:r>
          </a:p>
          <a:p>
            <a:pPr lvl="1"/>
            <a:endParaRPr lang="fr-FR" dirty="0" smtClean="0"/>
          </a:p>
          <a:p>
            <a:r>
              <a:rPr lang="fr-FR" dirty="0" err="1" smtClean="0"/>
              <a:t>Optimized</a:t>
            </a:r>
            <a:r>
              <a:rPr lang="fr-FR" dirty="0" smtClean="0"/>
              <a:t> </a:t>
            </a:r>
            <a:r>
              <a:rPr lang="fr-FR" dirty="0" err="1" smtClean="0"/>
              <a:t>qMT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r>
              <a:rPr lang="fr-FR" dirty="0" smtClean="0"/>
              <a:t>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iterative</a:t>
            </a:r>
            <a:r>
              <a:rPr lang="fr-FR" dirty="0" smtClean="0"/>
              <a:t> </a:t>
            </a:r>
            <a:r>
              <a:rPr lang="fr-FR" dirty="0" err="1" smtClean="0"/>
              <a:t>procedure</a:t>
            </a:r>
            <a:r>
              <a:rPr lang="fr-FR" dirty="0" smtClean="0"/>
              <a:t> &amp; CRLB</a:t>
            </a:r>
          </a:p>
          <a:p>
            <a:r>
              <a:rPr lang="fr-FR" dirty="0" err="1" smtClean="0"/>
              <a:t>Optimizied</a:t>
            </a:r>
            <a:r>
              <a:rPr lang="fr-FR" dirty="0"/>
              <a:t> </a:t>
            </a:r>
            <a:r>
              <a:rPr lang="fr-FR" dirty="0" err="1" smtClean="0"/>
              <a:t>qMT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r>
              <a:rPr lang="fr-FR" dirty="0" smtClean="0"/>
              <a:t> for B1 </a:t>
            </a:r>
            <a:r>
              <a:rPr lang="fr-FR" dirty="0" err="1" smtClean="0"/>
              <a:t>insensitivity</a:t>
            </a:r>
            <a:r>
              <a:rPr lang="fr-FR" dirty="0" smtClean="0"/>
              <a:t> by:</a:t>
            </a:r>
          </a:p>
          <a:p>
            <a:pPr lvl="1"/>
            <a:r>
              <a:rPr lang="fr-FR" strike="sngStrike" dirty="0" err="1" smtClean="0"/>
              <a:t>Optimizing</a:t>
            </a:r>
            <a:r>
              <a:rPr lang="fr-FR" strike="sngStrike" dirty="0" smtClean="0"/>
              <a:t> for deltaF</a:t>
            </a:r>
            <a:r>
              <a:rPr lang="fr-FR" strike="sngStrike" baseline="-25000" dirty="0" smtClean="0"/>
              <a:t>B1</a:t>
            </a:r>
            <a:r>
              <a:rPr lang="fr-FR" strike="sngStrike" dirty="0" smtClean="0"/>
              <a:t> </a:t>
            </a:r>
            <a:r>
              <a:rPr lang="fr-FR" strike="sngStrike" dirty="0" err="1" smtClean="0"/>
              <a:t>only</a:t>
            </a:r>
            <a:endParaRPr lang="fr-FR" strike="sngStrike" dirty="0" smtClean="0"/>
          </a:p>
          <a:p>
            <a:pPr lvl="1"/>
            <a:r>
              <a:rPr lang="fr-FR" strike="sngStrike" dirty="0" err="1" smtClean="0"/>
              <a:t>Alternating</a:t>
            </a:r>
            <a:r>
              <a:rPr lang="fr-FR" strike="sngStrike" dirty="0" smtClean="0"/>
              <a:t> </a:t>
            </a:r>
            <a:r>
              <a:rPr lang="fr-FR" strike="sngStrike" dirty="0" err="1" smtClean="0"/>
              <a:t>between</a:t>
            </a:r>
            <a:r>
              <a:rPr lang="fr-FR" strike="sngStrike" dirty="0" smtClean="0"/>
              <a:t> for CRLB and deltaF</a:t>
            </a:r>
            <a:r>
              <a:rPr lang="fr-FR" strike="sngStrike" baseline="-25000" dirty="0" smtClean="0"/>
              <a:t>B1</a:t>
            </a:r>
            <a:r>
              <a:rPr lang="fr-FR" strike="sngStrike" dirty="0" smtClean="0"/>
              <a:t> at </a:t>
            </a:r>
            <a:r>
              <a:rPr lang="fr-FR" strike="sngStrike" dirty="0" err="1" smtClean="0"/>
              <a:t>every</a:t>
            </a:r>
            <a:r>
              <a:rPr lang="fr-FR" strike="sngStrike" dirty="0" smtClean="0"/>
              <a:t> </a:t>
            </a:r>
            <a:r>
              <a:rPr lang="fr-FR" strike="sngStrike" dirty="0" err="1" smtClean="0"/>
              <a:t>other</a:t>
            </a:r>
            <a:r>
              <a:rPr lang="fr-FR" strike="sngStrike" dirty="0" smtClean="0"/>
              <a:t> </a:t>
            </a:r>
            <a:r>
              <a:rPr lang="fr-FR" strike="sngStrike" dirty="0" err="1" smtClean="0"/>
              <a:t>iterations</a:t>
            </a:r>
            <a:endParaRPr lang="fr-FR" strike="sngStrike" dirty="0" smtClean="0"/>
          </a:p>
          <a:p>
            <a:pPr lvl="1"/>
            <a:r>
              <a:rPr lang="fr-FR" u="sng" dirty="0" err="1" smtClean="0"/>
              <a:t>Optimizing</a:t>
            </a:r>
            <a:r>
              <a:rPr lang="fr-FR" u="sng" dirty="0" smtClean="0"/>
              <a:t> for CRLB but </a:t>
            </a:r>
            <a:r>
              <a:rPr lang="fr-FR" u="sng" dirty="0" err="1" smtClean="0"/>
              <a:t>regularized</a:t>
            </a:r>
            <a:r>
              <a:rPr lang="fr-FR" u="sng" dirty="0" smtClean="0"/>
              <a:t> by </a:t>
            </a:r>
            <a:r>
              <a:rPr lang="fr-FR" u="sng" dirty="0"/>
              <a:t>deltaF</a:t>
            </a:r>
            <a:r>
              <a:rPr lang="fr-FR" u="sng" baseline="-25000" dirty="0"/>
              <a:t>B1</a:t>
            </a:r>
            <a:r>
              <a:rPr lang="fr-FR" dirty="0"/>
              <a:t> </a:t>
            </a:r>
            <a:endParaRPr lang="fr-FR" dirty="0" smtClean="0"/>
          </a:p>
          <a:p>
            <a:pPr lvl="2"/>
            <a:r>
              <a:rPr lang="fr-FR" dirty="0" err="1" smtClean="0"/>
              <a:t>Found</a:t>
            </a:r>
            <a:r>
              <a:rPr lang="fr-FR" dirty="0" smtClean="0"/>
              <a:t> optimal lambda ~= 0.5</a:t>
            </a:r>
          </a:p>
          <a:p>
            <a:r>
              <a:rPr lang="fr-FR" dirty="0" err="1" smtClean="0"/>
              <a:t>Preliminary</a:t>
            </a:r>
            <a:r>
              <a:rPr lang="fr-FR" dirty="0" smtClean="0"/>
              <a:t> no-noise simulations of </a:t>
            </a:r>
            <a:r>
              <a:rPr lang="fr-FR" dirty="0" err="1" smtClean="0"/>
              <a:t>errors</a:t>
            </a:r>
            <a:r>
              <a:rPr lang="fr-FR" dirty="0" smtClean="0"/>
              <a:t> in F due to B1 </a:t>
            </a:r>
            <a:r>
              <a:rPr lang="fr-FR" dirty="0" err="1" smtClean="0"/>
              <a:t>err</a:t>
            </a:r>
            <a:r>
              <a:rPr lang="fr-FR" dirty="0" smtClean="0"/>
              <a:t> = 5%</a:t>
            </a:r>
          </a:p>
          <a:p>
            <a:pPr lvl="1"/>
            <a:r>
              <a:rPr lang="fr-FR" dirty="0" smtClean="0"/>
              <a:t>UK </a:t>
            </a:r>
            <a:r>
              <a:rPr lang="fr-FR" dirty="0" err="1" smtClean="0"/>
              <a:t>protocol</a:t>
            </a:r>
            <a:r>
              <a:rPr lang="fr-FR" dirty="0" smtClean="0"/>
              <a:t> -&gt; </a:t>
            </a:r>
            <a:r>
              <a:rPr lang="fr-FR" dirty="0" err="1" smtClean="0"/>
              <a:t>deltaF</a:t>
            </a:r>
            <a:r>
              <a:rPr lang="fr-FR" dirty="0" smtClean="0"/>
              <a:t> ~ 1-2%</a:t>
            </a:r>
          </a:p>
          <a:p>
            <a:pPr lvl="1"/>
            <a:r>
              <a:rPr lang="fr-FR" dirty="0" smtClean="0"/>
              <a:t>CRLB </a:t>
            </a:r>
            <a:r>
              <a:rPr lang="fr-FR" dirty="0" err="1" smtClean="0"/>
              <a:t>optimized</a:t>
            </a:r>
            <a:r>
              <a:rPr lang="fr-FR" dirty="0" smtClean="0"/>
              <a:t> -&gt; </a:t>
            </a:r>
            <a:r>
              <a:rPr lang="fr-FR" dirty="0" err="1" smtClean="0"/>
              <a:t>deltaF</a:t>
            </a:r>
            <a:r>
              <a:rPr lang="fr-FR" dirty="0" smtClean="0"/>
              <a:t> ~ 0.5%</a:t>
            </a:r>
          </a:p>
          <a:p>
            <a:pPr lvl="1"/>
            <a:r>
              <a:rPr lang="fr-FR" dirty="0" smtClean="0"/>
              <a:t>CRLB </a:t>
            </a:r>
            <a:r>
              <a:rPr lang="fr-FR" dirty="0" err="1" smtClean="0"/>
              <a:t>regularized</a:t>
            </a:r>
            <a:r>
              <a:rPr lang="fr-FR" dirty="0" smtClean="0"/>
              <a:t> by deltaF</a:t>
            </a:r>
            <a:r>
              <a:rPr lang="fr-FR" baseline="-25000" dirty="0" smtClean="0"/>
              <a:t>B1</a:t>
            </a:r>
            <a:r>
              <a:rPr lang="fr-FR" dirty="0" smtClean="0"/>
              <a:t> -&gt; </a:t>
            </a:r>
            <a:r>
              <a:rPr lang="fr-FR" dirty="0" err="1" smtClean="0"/>
              <a:t>deltaF</a:t>
            </a:r>
            <a:r>
              <a:rPr lang="fr-FR" dirty="0" smtClean="0"/>
              <a:t> ~ 0.09%</a:t>
            </a:r>
            <a:endParaRPr lang="fr-FR" dirty="0"/>
          </a:p>
        </p:txBody>
      </p:sp>
      <p:sp>
        <p:nvSpPr>
          <p:cNvPr id="5" name="Titre 1"/>
          <p:cNvSpPr>
            <a:spLocks noGrp="1"/>
          </p:cNvSpPr>
          <p:nvPr>
            <p:ph type="title"/>
          </p:nvPr>
        </p:nvSpPr>
        <p:spPr>
          <a:xfrm>
            <a:off x="838200" y="-53496"/>
            <a:ext cx="10515600" cy="946632"/>
          </a:xfrm>
        </p:spPr>
        <p:txBody>
          <a:bodyPr/>
          <a:lstStyle/>
          <a:p>
            <a:pPr algn="ctr"/>
            <a:r>
              <a:rPr lang="fr-FR" b="1" dirty="0" smtClean="0"/>
              <a:t>Progress to date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596898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64" b="-513"/>
          <a:stretch/>
        </p:blipFill>
        <p:spPr>
          <a:xfrm>
            <a:off x="2051006" y="1724891"/>
            <a:ext cx="8089988" cy="340821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869" t="8406" r="4698" b="73913"/>
          <a:stretch/>
        </p:blipFill>
        <p:spPr>
          <a:xfrm>
            <a:off x="9911444" y="2269666"/>
            <a:ext cx="682215" cy="1992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36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Iterative</a:t>
            </a:r>
            <a:r>
              <a:rPr lang="fr-FR" dirty="0" smtClean="0"/>
              <a:t> CRLB </a:t>
            </a:r>
            <a:r>
              <a:rPr lang="fr-FR" dirty="0" err="1" smtClean="0"/>
              <a:t>Optimization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50716"/>
            <a:ext cx="7188200" cy="11303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881016"/>
            <a:ext cx="2933700" cy="812800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838200" y="1805325"/>
            <a:ext cx="7188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 err="1" smtClean="0"/>
              <a:t>Cercignani’s</a:t>
            </a:r>
            <a:r>
              <a:rPr lang="fr-FR" sz="3000" dirty="0" smtClean="0"/>
              <a:t> Fisher Information/Cramer-Rao </a:t>
            </a:r>
            <a:r>
              <a:rPr lang="fr-FR" sz="3000" dirty="0" err="1" smtClean="0"/>
              <a:t>Lower</a:t>
            </a:r>
            <a:r>
              <a:rPr lang="fr-FR" sz="3000" dirty="0" smtClean="0"/>
              <a:t> </a:t>
            </a:r>
            <a:r>
              <a:rPr lang="fr-FR" sz="3000" dirty="0" err="1" smtClean="0"/>
              <a:t>Bound</a:t>
            </a:r>
            <a:r>
              <a:rPr lang="fr-FR" sz="3000" dirty="0" smtClean="0"/>
              <a:t> </a:t>
            </a:r>
            <a:r>
              <a:rPr lang="fr-FR" sz="3000" dirty="0" err="1" smtClean="0"/>
              <a:t>equations</a:t>
            </a:r>
            <a:endParaRPr lang="fr-FR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ZoneTexte 9"/>
              <p:cNvSpPr txBox="1"/>
              <p:nvPr/>
            </p:nvSpPr>
            <p:spPr>
              <a:xfrm>
                <a:off x="970383" y="5476845"/>
                <a:ext cx="2295331" cy="1130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mr-IN" sz="3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10" name="ZoneTexte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0383" y="5476845"/>
                <a:ext cx="2295331" cy="113075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ZoneTexte 11"/>
          <p:cNvSpPr txBox="1"/>
          <p:nvPr/>
        </p:nvSpPr>
        <p:spPr>
          <a:xfrm>
            <a:off x="3771900" y="5626725"/>
            <a:ext cx="69061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000" dirty="0"/>
              <a:t>, </a:t>
            </a:r>
            <a:r>
              <a:rPr lang="fr-FR" sz="3000" dirty="0" err="1"/>
              <a:t>considering</a:t>
            </a:r>
            <a:r>
              <a:rPr lang="fr-FR" sz="3000" dirty="0"/>
              <a:t> all n-1 </a:t>
            </a:r>
            <a:r>
              <a:rPr lang="fr-FR" sz="3000" dirty="0" err="1"/>
              <a:t>protocol</a:t>
            </a:r>
            <a:r>
              <a:rPr lang="fr-FR" sz="3000" dirty="0"/>
              <a:t> </a:t>
            </a:r>
            <a:r>
              <a:rPr lang="fr-FR" sz="3000" dirty="0" err="1"/>
              <a:t>combinations</a:t>
            </a:r>
            <a:r>
              <a:rPr lang="fr-FR" sz="3000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455661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472" y="1516333"/>
            <a:ext cx="3539836" cy="352921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709" y="1851300"/>
            <a:ext cx="3988954" cy="3194249"/>
          </a:xfrm>
          <a:prstGeom prst="rect">
            <a:avLst/>
          </a:prstGeom>
        </p:spPr>
      </p:pic>
      <p:sp>
        <p:nvSpPr>
          <p:cNvPr id="6" name="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 err="1" smtClean="0"/>
              <a:t>Iterative</a:t>
            </a:r>
            <a:r>
              <a:rPr lang="fr-FR" dirty="0" smtClean="0"/>
              <a:t> CRLB </a:t>
            </a:r>
            <a:r>
              <a:rPr lang="fr-FR" dirty="0" err="1" smtClean="0"/>
              <a:t>Optimization</a:t>
            </a:r>
            <a:r>
              <a:rPr lang="fr-FR" dirty="0" smtClean="0"/>
              <a:t>; </a:t>
            </a:r>
            <a:br>
              <a:rPr lang="fr-FR" dirty="0" smtClean="0"/>
            </a:br>
            <a:r>
              <a:rPr lang="fr-FR" dirty="0" err="1" smtClean="0"/>
              <a:t>comparison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Ives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41977" y="5642759"/>
            <a:ext cx="37695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000" dirty="0" smtClean="0"/>
              <a:t>* variance-</a:t>
            </a:r>
            <a:r>
              <a:rPr lang="fr-FR" sz="3000" dirty="0" err="1" smtClean="0"/>
              <a:t>efficiency</a:t>
            </a:r>
            <a:r>
              <a:rPr lang="fr-FR" sz="3000" dirty="0" smtClean="0"/>
              <a:t>  = </a:t>
            </a:r>
            <a:endParaRPr lang="fr-FR" sz="3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4208847" y="5419736"/>
                <a:ext cx="1176541" cy="953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mr-IN" sz="3000" i="1" smtClean="0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CA" sz="30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mr-IN" sz="3000" i="1" smtClean="0"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CA" sz="3000" b="0" i="1" smtClean="0">
                                  <a:latin typeface="Cambria Math" charset="0"/>
                                </a:rPr>
                                <m:t>𝑉</m:t>
                              </m:r>
                              <m:r>
                                <a:rPr lang="en-CA" sz="3000" b="0" i="1" smtClean="0">
                                  <a:latin typeface="Cambria Math" charset="0"/>
                                </a:rPr>
                                <m:t>∗</m:t>
                              </m:r>
                              <m:r>
                                <a:rPr lang="en-CA" sz="3000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fr-FR" sz="3000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847" y="5419736"/>
                <a:ext cx="1176541" cy="95365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8755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Single </a:t>
            </a:r>
            <a:r>
              <a:rPr lang="fr-FR" dirty="0" err="1" smtClean="0"/>
              <a:t>Optimization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838200" y="1690688"/>
                <a:ext cx="2295331" cy="1130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mr-IN" sz="3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295331" cy="11307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838200" y="3464094"/>
            <a:ext cx="6154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/>
              <a:t>vs</a:t>
            </a:r>
            <a:endParaRPr lang="fr-FR" sz="4000" dirty="0"/>
          </a:p>
          <a:p>
            <a:endParaRPr lang="fr-F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38200" y="4937738"/>
                <a:ext cx="10515600" cy="11953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 smtClean="0">
                    <a:ea typeface="Times New Roman" charset="0"/>
                    <a:cs typeface="Times New Roman" charset="0"/>
                  </a:rPr>
                  <a:t>  </a:t>
                </a:r>
                <a:r>
                  <a:rPr lang="en-US" sz="3600" dirty="0" smtClean="0">
                    <a:ea typeface="Times New Roman" charset="0"/>
                    <a:cs typeface="Times New Roman" charset="0"/>
                  </a:rPr>
                  <a:t>min</a:t>
                </a:r>
                <a:r>
                  <a:rPr lang="el-GR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</m:d>
                      </m:e>
                      <m:sub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𝑓𝑟𝑜𝑚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𝑚𝑖𝑛</m:t>
                    </m:r>
                    <m:d>
                      <m:dPr>
                        <m:begChr m:val="‖"/>
                        <m:endChr m:val="‖"/>
                        <m:ctrlPr>
                          <a:rPr lang="en-US" sz="36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𝑝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−1</m:t>
                            </m:r>
                          </m:sub>
                        </m:sSub>
                        <m:r>
                          <a:rPr lang="en-CA" sz="3600" b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CA" sz="3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CA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sz="3600" b="1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sz="3600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m:rPr>
                        <m:sty m:val="p"/>
                      </m:rPr>
                      <a:rPr lang="el-GR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=5%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fr-FR" sz="36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37738"/>
                <a:ext cx="10515600" cy="1195392"/>
              </a:xfrm>
              <a:prstGeom prst="rect">
                <a:avLst/>
              </a:prstGeom>
              <a:blipFill rotWithShape="0">
                <a:blip r:embed="rId3"/>
                <a:stretch>
                  <a:fillRect l="-637" t="-85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0330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927" y="1313910"/>
            <a:ext cx="8640147" cy="423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086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637" y="1240818"/>
            <a:ext cx="8938727" cy="4376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62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Single </a:t>
            </a:r>
            <a:r>
              <a:rPr lang="fr-FR" dirty="0" err="1" smtClean="0"/>
              <a:t>Optimization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838200" y="1690688"/>
                <a:ext cx="2295331" cy="1130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mr-IN" sz="3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2295331" cy="11307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ZoneTexte 4"/>
          <p:cNvSpPr txBox="1"/>
          <p:nvPr/>
        </p:nvSpPr>
        <p:spPr>
          <a:xfrm>
            <a:off x="838200" y="3464094"/>
            <a:ext cx="6154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smtClean="0"/>
              <a:t>vs</a:t>
            </a:r>
            <a:endParaRPr lang="fr-FR" sz="4000" dirty="0"/>
          </a:p>
          <a:p>
            <a:endParaRPr lang="fr-FR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838200" y="4937738"/>
                <a:ext cx="10515600" cy="119539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 smtClean="0">
                    <a:ea typeface="Times New Roman" charset="0"/>
                    <a:cs typeface="Times New Roman" charset="0"/>
                  </a:rPr>
                  <a:t>  </a:t>
                </a:r>
                <a:r>
                  <a:rPr lang="en-US" sz="3600" dirty="0" smtClean="0">
                    <a:ea typeface="Times New Roman" charset="0"/>
                    <a:cs typeface="Times New Roman" charset="0"/>
                  </a:rPr>
                  <a:t>min</a:t>
                </a:r>
                <a:r>
                  <a:rPr lang="el-GR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</m:d>
                      </m:e>
                      <m:sub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𝑓𝑟𝑜𝑚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𝑚𝑖𝑛</m:t>
                    </m:r>
                    <m:d>
                      <m:dPr>
                        <m:begChr m:val="‖"/>
                        <m:endChr m:val="‖"/>
                        <m:ctrlPr>
                          <a:rPr lang="en-US" sz="36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𝑝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−1</m:t>
                            </m:r>
                          </m:sub>
                        </m:sSub>
                        <m:r>
                          <a:rPr lang="en-CA" sz="3600" b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CA" sz="3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CA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sz="3600" b="1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=5%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fr-FR" sz="36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4937738"/>
                <a:ext cx="10515600" cy="1195392"/>
              </a:xfrm>
              <a:prstGeom prst="rect">
                <a:avLst/>
              </a:prstGeom>
              <a:blipFill rotWithShape="0">
                <a:blip r:embed="rId3"/>
                <a:stretch>
                  <a:fillRect l="-637" t="-858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47444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Alternating</a:t>
            </a:r>
            <a:r>
              <a:rPr lang="fr-FR" dirty="0" smtClean="0"/>
              <a:t> </a:t>
            </a:r>
            <a:r>
              <a:rPr lang="fr-FR" dirty="0" err="1" smtClean="0"/>
              <a:t>Optimization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4086808" y="2748833"/>
                <a:ext cx="2295331" cy="113075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3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CA" sz="3600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mr-IN" sz="3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3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fr-FR" sz="3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808" y="2748833"/>
                <a:ext cx="2295331" cy="11307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ZoneTexte 5"/>
              <p:cNvSpPr txBox="1"/>
              <p:nvPr/>
            </p:nvSpPr>
            <p:spPr>
              <a:xfrm>
                <a:off x="4086808" y="4937738"/>
                <a:ext cx="7266992" cy="127791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3600" i="1" dirty="0" smtClean="0">
                    <a:ea typeface="Times New Roman" charset="0"/>
                    <a:cs typeface="Times New Roman" charset="0"/>
                  </a:rPr>
                  <a:t>  </a:t>
                </a:r>
                <a:r>
                  <a:rPr lang="en-US" sz="3600" dirty="0" smtClean="0">
                    <a:ea typeface="Times New Roman" charset="0"/>
                    <a:cs typeface="Times New Roman" charset="0"/>
                  </a:rPr>
                  <a:t>min</a:t>
                </a:r>
                <a:r>
                  <a:rPr lang="el-GR" sz="3600" dirty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</m:d>
                      </m:e>
                      <m:sub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CA" sz="3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𝑓𝑟𝑜𝑚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 </m:t>
                    </m:r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𝑚𝑖𝑛</m:t>
                    </m:r>
                    <m:d>
                      <m:dPr>
                        <m:begChr m:val="‖"/>
                        <m:endChr m:val="‖"/>
                        <m:ctrlPr>
                          <a:rPr lang="en-US" sz="3600" b="1" i="1" smtClean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𝑝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,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𝑛</m:t>
                            </m:r>
                            <m:r>
                              <a:rPr lang="en-CA" sz="3600" b="0" i="1" smtClean="0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−1</m:t>
                            </m:r>
                          </m:sub>
                        </m:sSub>
                        <m:r>
                          <a:rPr lang="en-CA" sz="3600" b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 </m:t>
                        </m:r>
                        <m:r>
                          <a:rPr lang="en-CA" sz="3600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𝒙</m:t>
                        </m:r>
                        <m:r>
                          <a:rPr lang="en-CA" sz="36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3600" b="1" i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</m:ctrlPr>
                          </m:sSubPr>
                          <m:e>
                            <m:r>
                              <a:rPr lang="en-CA" sz="3600" b="1">
                                <a:latin typeface="Cambria Math" charset="0"/>
                                <a:ea typeface="Times New Roman" charset="0"/>
                                <a:cs typeface="Times New Roman" charset="0"/>
                              </a:rPr>
                              <m:t>𝐉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𝑩</m:t>
                                </m:r>
                              </m:e>
                              <m:sub>
                                <m:r>
                                  <a:rPr lang="en-CA" sz="3600" b="1" i="1">
                                    <a:latin typeface="Cambria Math" charset="0"/>
                                    <a:ea typeface="Times New Roman" charset="0"/>
                                    <a:cs typeface="Times New Roman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  <m:r>
                          <m:rPr>
                            <m:sty m:val="p"/>
                          </m:rPr>
                          <a:rPr lang="el-GR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sSub>
                          <m:sSubPr>
                            <m:ctrlPr>
                              <a:rPr lang="en-US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CA" sz="3600" b="1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fr-FR" sz="3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CA" sz="3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=5%</m:t>
                    </m:r>
                  </m:oMath>
                </a14:m>
                <a:r>
                  <a:rPr lang="fr-FR" sz="3600" b="1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fr-FR" sz="3600" b="1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6" name="ZoneTexte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808" y="4937738"/>
                <a:ext cx="7266992" cy="1277914"/>
              </a:xfrm>
              <a:prstGeom prst="rect">
                <a:avLst/>
              </a:prstGeom>
              <a:blipFill rotWithShape="0">
                <a:blip r:embed="rId3"/>
                <a:stretch>
                  <a:fillRect l="-837" t="-6604" b="-1509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ZoneTexte 6"/>
          <p:cNvSpPr txBox="1"/>
          <p:nvPr/>
        </p:nvSpPr>
        <p:spPr>
          <a:xfrm>
            <a:off x="1791478" y="3004457"/>
            <a:ext cx="188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/>
              <a:t>o</a:t>
            </a:r>
            <a:r>
              <a:rPr lang="fr-FR" sz="3200" dirty="0" err="1" smtClean="0"/>
              <a:t>dd</a:t>
            </a:r>
            <a:r>
              <a:rPr lang="fr-FR" sz="3200" dirty="0" smtClean="0"/>
              <a:t> </a:t>
            </a:r>
            <a:r>
              <a:rPr lang="fr-FR" sz="3200" b="1" dirty="0" smtClean="0"/>
              <a:t>n-1</a:t>
            </a:r>
            <a:endParaRPr lang="fr-FR" sz="3200" b="1" dirty="0"/>
          </a:p>
        </p:txBody>
      </p:sp>
      <p:sp>
        <p:nvSpPr>
          <p:cNvPr id="8" name="ZoneTexte 7"/>
          <p:cNvSpPr txBox="1"/>
          <p:nvPr/>
        </p:nvSpPr>
        <p:spPr>
          <a:xfrm>
            <a:off x="1791477" y="5284307"/>
            <a:ext cx="18847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err="1" smtClean="0"/>
              <a:t>even</a:t>
            </a:r>
            <a:r>
              <a:rPr lang="fr-FR" sz="3200" dirty="0" smtClean="0"/>
              <a:t> </a:t>
            </a:r>
            <a:r>
              <a:rPr lang="fr-FR" sz="3200" b="1" dirty="0" smtClean="0"/>
              <a:t>n-1</a:t>
            </a:r>
            <a:endParaRPr lang="fr-FR" sz="3200" b="1" dirty="0"/>
          </a:p>
        </p:txBody>
      </p:sp>
    </p:spTree>
    <p:extLst>
      <p:ext uri="{BB962C8B-B14F-4D97-AF65-F5344CB8AC3E}">
        <p14:creationId xmlns:p14="http://schemas.microsoft.com/office/powerpoint/2010/main" val="1389141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645" y="1227113"/>
            <a:ext cx="8994710" cy="440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401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ZoneTexte 3"/>
              <p:cNvSpPr txBox="1"/>
              <p:nvPr/>
            </p:nvSpPr>
            <p:spPr>
              <a:xfrm>
                <a:off x="1374710" y="2884126"/>
                <a:ext cx="3943739" cy="8553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3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a:rPr lang="en-CA" sz="36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3600" b="0" i="0" smtClean="0">
                            <a:latin typeface="Cambria Math" charset="0"/>
                          </a:rPr>
                          <m:t>min</m:t>
                        </m:r>
                      </m:fName>
                      <m:e>
                        <m:f>
                          <m:fPr>
                            <m:ctrlPr>
                              <a:rPr lang="mr-IN" sz="36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CA" sz="36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CA" sz="3600" b="0" i="1" smtClean="0"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360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fr-FR" sz="3600" dirty="0" smtClean="0"/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36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sSub>
                      <m:sSubPr>
                        <m:ctrlPr>
                          <a:rPr lang="en-US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CA" sz="3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</m:d>
                      </m:e>
                      <m:sub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CA" sz="3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endParaRPr lang="fr-FR" sz="3600" dirty="0"/>
              </a:p>
            </p:txBody>
          </p:sp>
        </mc:Choice>
        <mc:Fallback xmlns="">
          <p:sp>
            <p:nvSpPr>
              <p:cNvPr id="4" name="ZoneText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4710" y="2884126"/>
                <a:ext cx="3943739" cy="855362"/>
              </a:xfrm>
              <a:prstGeom prst="rect">
                <a:avLst/>
              </a:prstGeom>
              <a:blipFill rotWithShape="0">
                <a:blip r:embed="rId2"/>
                <a:stretch>
                  <a:fillRect t="-1408" b="-1056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ZoneTexte 7"/>
              <p:cNvSpPr txBox="1"/>
              <p:nvPr/>
            </p:nvSpPr>
            <p:spPr>
              <a:xfrm>
                <a:off x="5662128" y="3019419"/>
                <a:ext cx="545996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3200" dirty="0" smtClean="0"/>
                  <a:t>for a </a:t>
                </a:r>
                <a:r>
                  <a:rPr lang="fr-FR" sz="3200" dirty="0" err="1" smtClean="0"/>
                  <a:t>given</a:t>
                </a:r>
                <a:r>
                  <a:rPr lang="fr-FR" sz="32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>
                        <a:latin typeface="Cambria Math" charset="0"/>
                        <a:ea typeface="Cambria Math" charset="0"/>
                        <a:cs typeface="Cambria Math" charset="0"/>
                      </a:rPr>
                      <m:t>λ</m:t>
                    </m:r>
                    <m:r>
                      <a:rPr lang="en-CA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  <m:r>
                      <m:rPr>
                        <m:sty m:val="p"/>
                      </m:rPr>
                      <a:rPr lang="en-CA" sz="28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and</m:t>
                    </m:r>
                    <m:r>
                      <a:rPr lang="en-CA" sz="28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l-GR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Δ</m:t>
                    </m:r>
                    <m:sSub>
                      <m:sSubPr>
                        <m:ctrlPr>
                          <a:rPr lang="en-US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CA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32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CA" sz="3200" i="1">
                        <a:latin typeface="Cambria Math" charset="0"/>
                        <a:ea typeface="Cambria Math" charset="0"/>
                        <a:cs typeface="Cambria Math" charset="0"/>
                      </a:rPr>
                      <m:t>=5%</m:t>
                    </m:r>
                  </m:oMath>
                </a14:m>
                <a:endParaRPr lang="fr-FR" sz="3200" b="1" dirty="0"/>
              </a:p>
            </p:txBody>
          </p:sp>
        </mc:Choice>
        <mc:Fallback xmlns="">
          <p:sp>
            <p:nvSpPr>
              <p:cNvPr id="8" name="ZoneTexte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128" y="3019419"/>
                <a:ext cx="5459961" cy="584775"/>
              </a:xfrm>
              <a:prstGeom prst="rect">
                <a:avLst/>
              </a:prstGeom>
              <a:blipFill rotWithShape="0">
                <a:blip r:embed="rId3"/>
                <a:stretch>
                  <a:fillRect l="-2905" t="-13542" b="-33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itre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Regularized Optimization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2746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358775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 smtClean="0"/>
              <a:t>To-Do (must)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415924"/>
            <a:ext cx="10515600" cy="3978275"/>
          </a:xfrm>
        </p:spPr>
        <p:txBody>
          <a:bodyPr>
            <a:normAutofit/>
          </a:bodyPr>
          <a:lstStyle/>
          <a:p>
            <a:r>
              <a:rPr lang="fr-FR" sz="2400" dirty="0" smtClean="0"/>
              <a:t>WM </a:t>
            </a:r>
            <a:r>
              <a:rPr lang="fr-FR" sz="2400" dirty="0" err="1" smtClean="0"/>
              <a:t>Monte-carlo</a:t>
            </a:r>
            <a:r>
              <a:rPr lang="fr-FR" sz="2400" dirty="0" smtClean="0"/>
              <a:t> simulations</a:t>
            </a:r>
          </a:p>
          <a:p>
            <a:pPr lvl="1"/>
            <a:r>
              <a:rPr lang="fr-FR" dirty="0" smtClean="0"/>
              <a:t>3 </a:t>
            </a:r>
            <a:r>
              <a:rPr lang="fr-FR" dirty="0" err="1" smtClean="0"/>
              <a:t>different</a:t>
            </a:r>
            <a:r>
              <a:rPr lang="fr-FR" dirty="0" smtClean="0"/>
              <a:t> 10 pt </a:t>
            </a:r>
            <a:r>
              <a:rPr lang="fr-FR" dirty="0" err="1" smtClean="0"/>
              <a:t>protocols</a:t>
            </a:r>
            <a:endParaRPr lang="fr-FR" dirty="0"/>
          </a:p>
          <a:p>
            <a:pPr lvl="2"/>
            <a:r>
              <a:rPr lang="fr-FR" dirty="0" smtClean="0"/>
              <a:t>2FA </a:t>
            </a:r>
            <a:r>
              <a:rPr lang="fr-FR" dirty="0" err="1" smtClean="0"/>
              <a:t>with</a:t>
            </a:r>
            <a:r>
              <a:rPr lang="fr-FR" dirty="0" smtClean="0"/>
              <a:t> log-</a:t>
            </a:r>
            <a:r>
              <a:rPr lang="fr-FR" dirty="0" err="1" smtClean="0"/>
              <a:t>uniform</a:t>
            </a:r>
            <a:r>
              <a:rPr lang="fr-FR" dirty="0" smtClean="0"/>
              <a:t> offsets</a:t>
            </a:r>
          </a:p>
          <a:p>
            <a:pPr lvl="2"/>
            <a:r>
              <a:rPr lang="fr-FR" dirty="0" smtClean="0"/>
              <a:t>CRLB </a:t>
            </a:r>
            <a:r>
              <a:rPr lang="fr-FR" dirty="0" err="1" smtClean="0"/>
              <a:t>optimized</a:t>
            </a:r>
            <a:r>
              <a:rPr lang="fr-FR" dirty="0" smtClean="0"/>
              <a:t> (lambda = 0)</a:t>
            </a:r>
          </a:p>
          <a:p>
            <a:pPr lvl="2"/>
            <a:r>
              <a:rPr lang="fr-FR" dirty="0" smtClean="0"/>
              <a:t>CRLB </a:t>
            </a:r>
            <a:r>
              <a:rPr lang="fr-FR" dirty="0" err="1" smtClean="0"/>
              <a:t>regularized</a:t>
            </a:r>
            <a:r>
              <a:rPr lang="fr-FR" dirty="0" smtClean="0"/>
              <a:t> by B1 (lambda 0.5, deltaF</a:t>
            </a:r>
            <a:r>
              <a:rPr lang="fr-FR" baseline="-25000" dirty="0" smtClean="0"/>
              <a:t>B1</a:t>
            </a:r>
            <a:r>
              <a:rPr lang="fr-FR" baseline="30000" dirty="0" smtClean="0"/>
              <a:t>VFA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Generate</a:t>
            </a:r>
            <a:r>
              <a:rPr lang="fr-FR" dirty="0" smtClean="0"/>
              <a:t> 10,000 signal sets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rician</a:t>
            </a:r>
            <a:r>
              <a:rPr lang="fr-FR" dirty="0" smtClean="0"/>
              <a:t> noise </a:t>
            </a:r>
            <a:r>
              <a:rPr lang="fr-FR" dirty="0" err="1" smtClean="0"/>
              <a:t>added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50, 100, 200 SNR for M0? More?</a:t>
            </a:r>
          </a:p>
          <a:p>
            <a:pPr lvl="1"/>
            <a:r>
              <a:rPr lang="fr-FR" dirty="0" smtClean="0"/>
              <a:t>Fit Data</a:t>
            </a:r>
          </a:p>
          <a:p>
            <a:pPr lvl="2"/>
            <a:r>
              <a:rPr lang="fr-FR" dirty="0" smtClean="0"/>
              <a:t>For delta B1 = 0, 1, 5, 10, 25 %?</a:t>
            </a:r>
          </a:p>
          <a:p>
            <a:pPr lvl="1"/>
            <a:r>
              <a:rPr lang="fr-FR" dirty="0" err="1" smtClean="0"/>
              <a:t>Analysis</a:t>
            </a:r>
            <a:r>
              <a:rPr lang="fr-FR" dirty="0" smtClean="0"/>
              <a:t>? (</a:t>
            </a:r>
            <a:r>
              <a:rPr lang="fr-FR" dirty="0" err="1" smtClean="0"/>
              <a:t>means</a:t>
            </a:r>
            <a:r>
              <a:rPr lang="fr-FR" dirty="0" smtClean="0"/>
              <a:t> and </a:t>
            </a:r>
            <a:r>
              <a:rPr lang="fr-FR" dirty="0" err="1" smtClean="0"/>
              <a:t>std</a:t>
            </a:r>
            <a:r>
              <a:rPr lang="fr-FR" dirty="0" smtClean="0"/>
              <a:t> of </a:t>
            </a:r>
            <a:r>
              <a:rPr lang="fr-FR" dirty="0" err="1" smtClean="0"/>
              <a:t>fitted</a:t>
            </a:r>
            <a:r>
              <a:rPr lang="fr-FR" dirty="0" smtClean="0"/>
              <a:t> </a:t>
            </a:r>
            <a:r>
              <a:rPr lang="fr-FR" dirty="0" err="1" smtClean="0"/>
              <a:t>params</a:t>
            </a:r>
            <a:r>
              <a:rPr lang="fr-FR" dirty="0" smtClean="0"/>
              <a:t>, stat tests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838200" y="3981632"/>
            <a:ext cx="10515600" cy="907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To-Do </a:t>
            </a:r>
            <a:r>
              <a:rPr lang="fr-FR" dirty="0" smtClean="0"/>
              <a:t>(</a:t>
            </a:r>
            <a:r>
              <a:rPr lang="fr-FR" dirty="0" err="1" smtClean="0"/>
              <a:t>optional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4686300"/>
            <a:ext cx="10515600" cy="2171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err="1"/>
              <a:t>Repeat</a:t>
            </a:r>
            <a:r>
              <a:rPr lang="fr-FR" sz="2400" dirty="0"/>
              <a:t> Monte Carlo for </a:t>
            </a:r>
            <a:r>
              <a:rPr lang="fr-FR" sz="2400" dirty="0" err="1" smtClean="0"/>
              <a:t>other</a:t>
            </a:r>
            <a:r>
              <a:rPr lang="fr-FR" sz="2400" dirty="0" smtClean="0"/>
              <a:t> </a:t>
            </a:r>
            <a:r>
              <a:rPr lang="fr-FR" sz="2400" dirty="0" err="1" smtClean="0"/>
              <a:t>fixed</a:t>
            </a:r>
            <a:r>
              <a:rPr lang="fr-FR" sz="2400" dirty="0" smtClean="0"/>
              <a:t> tissues (</a:t>
            </a:r>
            <a:r>
              <a:rPr lang="fr-FR" sz="2400" dirty="0" err="1" smtClean="0"/>
              <a:t>e.g</a:t>
            </a:r>
            <a:r>
              <a:rPr lang="fr-FR" sz="2400" dirty="0" smtClean="0"/>
              <a:t>. GM &amp; </a:t>
            </a:r>
            <a:r>
              <a:rPr lang="fr-FR" sz="2400" dirty="0" err="1" smtClean="0"/>
              <a:t>lesions</a:t>
            </a:r>
            <a:r>
              <a:rPr lang="fr-FR" sz="2400" dirty="0" smtClean="0"/>
              <a:t>)?</a:t>
            </a:r>
          </a:p>
          <a:p>
            <a:r>
              <a:rPr lang="fr-FR" sz="2400" dirty="0" err="1" smtClean="0"/>
              <a:t>Repeat</a:t>
            </a:r>
            <a:r>
              <a:rPr lang="fr-FR" sz="2400" dirty="0" smtClean="0"/>
              <a:t> Monte Carlo for </a:t>
            </a:r>
            <a:r>
              <a:rPr lang="fr-FR" sz="2400" dirty="0" err="1" smtClean="0"/>
              <a:t>gaussian-distributed</a:t>
            </a:r>
            <a:r>
              <a:rPr lang="fr-FR" sz="2400" dirty="0" smtClean="0"/>
              <a:t> tissue values?</a:t>
            </a:r>
          </a:p>
          <a:p>
            <a:r>
              <a:rPr lang="fr-FR" sz="2400" dirty="0" err="1" smtClean="0"/>
              <a:t>Repeat</a:t>
            </a:r>
            <a:r>
              <a:rPr lang="fr-FR" sz="2400" dirty="0" smtClean="0"/>
              <a:t> Monte Carlo for </a:t>
            </a:r>
            <a:r>
              <a:rPr lang="fr-FR" sz="2400" dirty="0" err="1" smtClean="0"/>
              <a:t>voxels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partial </a:t>
            </a:r>
            <a:r>
              <a:rPr lang="fr-FR" sz="2400" dirty="0" err="1" smtClean="0"/>
              <a:t>voluming</a:t>
            </a:r>
            <a:r>
              <a:rPr lang="fr-FR" sz="2400" dirty="0" smtClean="0"/>
              <a:t>?</a:t>
            </a:r>
          </a:p>
          <a:p>
            <a:r>
              <a:rPr lang="fr-FR" sz="2400" dirty="0" err="1" smtClean="0"/>
              <a:t>Repeat</a:t>
            </a:r>
            <a:r>
              <a:rPr lang="fr-FR" sz="2400" dirty="0" smtClean="0"/>
              <a:t> </a:t>
            </a:r>
            <a:r>
              <a:rPr lang="fr-FR" sz="2400" dirty="0" err="1" smtClean="0"/>
              <a:t>protocol</a:t>
            </a:r>
            <a:r>
              <a:rPr lang="fr-FR" sz="2400" dirty="0" smtClean="0"/>
              <a:t> </a:t>
            </a:r>
            <a:r>
              <a:rPr lang="fr-FR" sz="2400" dirty="0" err="1" smtClean="0"/>
              <a:t>optimization</a:t>
            </a:r>
            <a:r>
              <a:rPr lang="fr-FR" sz="2400" dirty="0" smtClean="0"/>
              <a:t> &amp; Monte Carlo simulations for </a:t>
            </a:r>
            <a:r>
              <a:rPr lang="fr-FR" sz="2400" dirty="0" err="1" smtClean="0"/>
              <a:t>other</a:t>
            </a:r>
            <a:r>
              <a:rPr lang="fr-FR" sz="2400" dirty="0" smtClean="0"/>
              <a:t> </a:t>
            </a:r>
            <a:r>
              <a:rPr lang="fr-FR" sz="2400" dirty="0" err="1" smtClean="0"/>
              <a:t>qMT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r>
              <a:rPr lang="fr-FR" sz="2400" dirty="0" smtClean="0"/>
              <a:t>?</a:t>
            </a:r>
          </a:p>
          <a:p>
            <a:pPr lvl="1"/>
            <a:r>
              <a:rPr lang="fr-FR" sz="2000" dirty="0" err="1" smtClean="0"/>
              <a:t>Ramani</a:t>
            </a:r>
            <a:r>
              <a:rPr lang="fr-FR" sz="2000" dirty="0" smtClean="0"/>
              <a:t>, </a:t>
            </a:r>
            <a:r>
              <a:rPr lang="fr-FR" sz="2000" dirty="0" err="1" smtClean="0"/>
              <a:t>Yarnikh</a:t>
            </a:r>
            <a:endParaRPr lang="fr-FR" sz="2000" dirty="0" smtClean="0"/>
          </a:p>
          <a:p>
            <a:r>
              <a:rPr lang="fr-FR" sz="2400" dirty="0" err="1" smtClean="0"/>
              <a:t>Evaluate</a:t>
            </a:r>
            <a:r>
              <a:rPr lang="fr-FR" sz="2400" dirty="0" smtClean="0"/>
              <a:t> </a:t>
            </a:r>
            <a:r>
              <a:rPr lang="fr-FR" sz="2400" dirty="0" err="1" smtClean="0"/>
              <a:t>optimization</a:t>
            </a:r>
            <a:r>
              <a:rPr lang="fr-FR" sz="2400" dirty="0" smtClean="0"/>
              <a:t> for </a:t>
            </a:r>
            <a:r>
              <a:rPr lang="fr-FR" sz="2400" dirty="0" err="1" smtClean="0"/>
              <a:t>different</a:t>
            </a:r>
            <a:r>
              <a:rPr lang="fr-FR" sz="2400" dirty="0" smtClean="0"/>
              <a:t> </a:t>
            </a:r>
            <a:r>
              <a:rPr lang="fr-FR" sz="2400" dirty="0" err="1" smtClean="0"/>
              <a:t>regularization</a:t>
            </a:r>
            <a:r>
              <a:rPr lang="fr-FR" sz="2400" dirty="0" smtClean="0"/>
              <a:t> </a:t>
            </a:r>
            <a:r>
              <a:rPr lang="fr-FR" sz="2400" dirty="0" err="1" smtClean="0"/>
              <a:t>criteria</a:t>
            </a:r>
            <a:r>
              <a:rPr lang="fr-FR" sz="2400" dirty="0" smtClean="0"/>
              <a:t>?</a:t>
            </a:r>
          </a:p>
          <a:p>
            <a:pPr lvl="1"/>
            <a:r>
              <a:rPr lang="fr-FR" sz="2000" dirty="0" err="1"/>
              <a:t>e</a:t>
            </a:r>
            <a:r>
              <a:rPr lang="fr-FR" sz="2000" dirty="0" err="1" smtClean="0"/>
              <a:t>.g</a:t>
            </a:r>
            <a:r>
              <a:rPr lang="fr-FR" sz="2000" dirty="0" smtClean="0"/>
              <a:t>. T1 &amp; B0, or B1 for </a:t>
            </a:r>
            <a:r>
              <a:rPr lang="fr-FR" sz="2000" dirty="0" err="1" smtClean="0"/>
              <a:t>kf</a:t>
            </a:r>
            <a:r>
              <a:rPr lang="fr-FR" sz="2000" dirty="0" smtClean="0"/>
              <a:t>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64875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604" y="1295637"/>
            <a:ext cx="8714792" cy="426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188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298" y="1249955"/>
            <a:ext cx="8901404" cy="435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5245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274" y="1291069"/>
            <a:ext cx="8733453" cy="4275863"/>
          </a:xfrm>
          <a:prstGeom prst="rect">
            <a:avLst/>
          </a:prstGeom>
        </p:spPr>
      </p:pic>
      <p:sp>
        <p:nvSpPr>
          <p:cNvPr id="2" name="ZoneTexte 1"/>
          <p:cNvSpPr txBox="1"/>
          <p:nvPr/>
        </p:nvSpPr>
        <p:spPr>
          <a:xfrm>
            <a:off x="272716" y="176463"/>
            <a:ext cx="27752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 smtClean="0"/>
              <a:t>~2900 pt </a:t>
            </a:r>
            <a:r>
              <a:rPr lang="fr-FR" sz="2600" b="1" dirty="0" err="1" smtClean="0"/>
              <a:t>protocol</a:t>
            </a:r>
            <a:endParaRPr lang="fr-FR" sz="2600" b="1" dirty="0"/>
          </a:p>
        </p:txBody>
      </p:sp>
    </p:spTree>
    <p:extLst>
      <p:ext uri="{BB962C8B-B14F-4D97-AF65-F5344CB8AC3E}">
        <p14:creationId xmlns:p14="http://schemas.microsoft.com/office/powerpoint/2010/main" val="87238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4700" y="647700"/>
            <a:ext cx="5562600" cy="5562600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12295" y="155257"/>
            <a:ext cx="277528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600" b="1" dirty="0" smtClean="0"/>
              <a:t>~300 pt </a:t>
            </a:r>
            <a:r>
              <a:rPr lang="fr-FR" sz="2600" b="1" dirty="0" err="1" smtClean="0"/>
              <a:t>protocol</a:t>
            </a:r>
            <a:endParaRPr lang="fr-FR" sz="2600" b="1" dirty="0"/>
          </a:p>
        </p:txBody>
      </p:sp>
    </p:spTree>
    <p:extLst>
      <p:ext uri="{BB962C8B-B14F-4D97-AF65-F5344CB8AC3E}">
        <p14:creationId xmlns:p14="http://schemas.microsoft.com/office/powerpoint/2010/main" val="866983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No-noise </a:t>
            </a:r>
            <a:r>
              <a:rPr lang="fr-FR" dirty="0" err="1" smtClean="0"/>
              <a:t>fitting</a:t>
            </a:r>
            <a:r>
              <a:rPr lang="fr-FR" dirty="0" smtClean="0"/>
              <a:t> simulations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838200" y="4497388"/>
            <a:ext cx="8509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fr-FR" dirty="0" smtClean="0"/>
              <a:t>(</a:t>
            </a:r>
            <a:r>
              <a:rPr lang="fr-FR" dirty="0" err="1" smtClean="0"/>
              <a:t>sidenote</a:t>
            </a:r>
            <a:r>
              <a:rPr lang="fr-FR" dirty="0" smtClean="0"/>
              <a:t>, </a:t>
            </a:r>
            <a:r>
              <a:rPr lang="fr-FR" dirty="0" err="1" smtClean="0"/>
              <a:t>using</a:t>
            </a:r>
            <a:r>
              <a:rPr lang="fr-FR" dirty="0" smtClean="0"/>
              <a:t> </a:t>
            </a:r>
            <a:r>
              <a:rPr lang="fr-FR" dirty="0" err="1" smtClean="0"/>
              <a:t>previous</a:t>
            </a:r>
            <a:r>
              <a:rPr lang="fr-FR" dirty="0" smtClean="0"/>
              <a:t> MRM </a:t>
            </a:r>
            <a:r>
              <a:rPr lang="fr-FR" dirty="0" err="1" smtClean="0"/>
              <a:t>paper’s</a:t>
            </a:r>
            <a:r>
              <a:rPr lang="fr-FR" dirty="0" smtClean="0"/>
              <a:t> tissue values (</a:t>
            </a:r>
            <a:r>
              <a:rPr lang="fr-FR" dirty="0" err="1" smtClean="0"/>
              <a:t>e.g</a:t>
            </a:r>
            <a:r>
              <a:rPr lang="fr-FR" dirty="0" smtClean="0"/>
              <a:t>. F = 0.122) and 10 point </a:t>
            </a:r>
            <a:r>
              <a:rPr lang="fr-FR" dirty="0" err="1" smtClean="0"/>
              <a:t>uniform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endParaRPr lang="fr-FR" dirty="0" smtClean="0"/>
          </a:p>
          <a:p>
            <a:pPr marL="742950" lvl="1" indent="-285750">
              <a:buFont typeface="Arial" charset="0"/>
              <a:buChar char="•"/>
            </a:pPr>
            <a:r>
              <a:rPr lang="fr-FR" dirty="0" smtClean="0"/>
              <a:t>5% </a:t>
            </a:r>
            <a:r>
              <a:rPr lang="fr-FR" dirty="0" err="1" smtClean="0"/>
              <a:t>error</a:t>
            </a:r>
            <a:r>
              <a:rPr lang="fr-FR" dirty="0" smtClean="0"/>
              <a:t> in B1 lead to 1.86% </a:t>
            </a:r>
            <a:r>
              <a:rPr lang="fr-FR" dirty="0" err="1" smtClean="0"/>
              <a:t>error</a:t>
            </a:r>
            <a:r>
              <a:rPr lang="fr-FR" dirty="0" smtClean="0"/>
              <a:t> in </a:t>
            </a:r>
            <a:r>
              <a:rPr lang="fr-FR" dirty="0" err="1" smtClean="0"/>
              <a:t>fitted</a:t>
            </a:r>
            <a:r>
              <a:rPr lang="fr-FR" dirty="0" smtClean="0"/>
              <a:t> F, </a:t>
            </a:r>
            <a:r>
              <a:rPr lang="fr-FR" dirty="0" err="1" smtClean="0"/>
              <a:t>assuming</a:t>
            </a:r>
            <a:r>
              <a:rPr lang="fr-FR" dirty="0" smtClean="0"/>
              <a:t> VFA T1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18163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5" t="28704" r="61458" b="42222"/>
          <a:stretch/>
        </p:blipFill>
        <p:spPr>
          <a:xfrm>
            <a:off x="630487" y="1993899"/>
            <a:ext cx="2654300" cy="3041789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437302" y="966232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B1err = 0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5" t="29074" r="61111" b="42037"/>
          <a:stretch/>
        </p:blipFill>
        <p:spPr>
          <a:xfrm>
            <a:off x="4826000" y="1993899"/>
            <a:ext cx="2794000" cy="311331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7430221" y="96623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B1err = 5%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898231" y="149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IR T1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69" t="29074" r="61458" b="42037"/>
          <a:stretch/>
        </p:blipFill>
        <p:spPr>
          <a:xfrm>
            <a:off x="8674100" y="1993898"/>
            <a:ext cx="2690811" cy="304178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9771731" y="1498600"/>
            <a:ext cx="82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VFA T1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985008" y="5320802"/>
            <a:ext cx="2604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% </a:t>
            </a:r>
            <a:r>
              <a:rPr lang="fr-FR" dirty="0" err="1" smtClean="0"/>
              <a:t>error</a:t>
            </a:r>
            <a:r>
              <a:rPr lang="fr-FR" dirty="0" smtClean="0"/>
              <a:t> in F = 8.9%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9217332" y="5320802"/>
            <a:ext cx="222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% </a:t>
            </a:r>
            <a:r>
              <a:rPr lang="fr-FR" dirty="0" err="1"/>
              <a:t>error</a:t>
            </a:r>
            <a:r>
              <a:rPr lang="fr-FR" dirty="0"/>
              <a:t> in F = </a:t>
            </a:r>
            <a:r>
              <a:rPr lang="fr-FR" dirty="0" smtClean="0"/>
              <a:t>0.49%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ZoneTexte 11"/>
              <p:cNvSpPr txBox="1"/>
              <p:nvPr/>
            </p:nvSpPr>
            <p:spPr>
              <a:xfrm>
                <a:off x="78775" y="111370"/>
                <a:ext cx="3757724" cy="81676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CA" sz="2600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a:rPr lang="en-CA" sz="2600" b="0" i="0" smtClean="0">
                              <a:latin typeface="Cambria Math" charset="0"/>
                            </a:rPr>
                            <m:t>10 </m:t>
                          </m:r>
                          <m:r>
                            <m:rPr>
                              <m:sty m:val="p"/>
                            </m:rPr>
                            <a:rPr lang="en-CA" sz="2600" b="0" i="0" smtClean="0">
                              <a:latin typeface="Cambria Math" charset="0"/>
                            </a:rPr>
                            <m:t>pt</m:t>
                          </m:r>
                          <m:r>
                            <a:rPr lang="en-CA" sz="2600" b="0" i="0" smtClean="0">
                              <a:latin typeface="Cambria Math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CA" sz="2600" b="0" i="0" smtClean="0">
                              <a:latin typeface="Cambria Math" charset="0"/>
                            </a:rPr>
                            <m:t>Protocol</m:t>
                          </m:r>
                          <m:r>
                            <a:rPr lang="en-CA" sz="2600" b="0" i="0" smtClean="0">
                              <a:latin typeface="Cambria Math" charset="0"/>
                            </a:rPr>
                            <m:t>: </m:t>
                          </m:r>
                          <m:r>
                            <m:rPr>
                              <m:sty m:val="p"/>
                            </m:rPr>
                            <a:rPr lang="en-CA" sz="2600" b="0" i="0" smtClean="0">
                              <a:latin typeface="Cambria Math" charset="0"/>
                            </a:rPr>
                            <m:t>min</m:t>
                          </m:r>
                        </m:fName>
                        <m:e>
                          <m:f>
                            <m:fPr>
                              <m:ctrlPr>
                                <a:rPr lang="mr-IN" sz="2600" b="0" i="1" smtClean="0">
                                  <a:latin typeface="Cambria Math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  <m:r>
                                    <a:rPr lang="en-CA" sz="2600" b="0" i="1" smtClean="0">
                                      <a:latin typeface="Cambria Math" charset="0"/>
                                    </a:rPr>
                                    <m:t>−1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600" b="0" i="1" smtClean="0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CA" sz="2600" b="0" i="1" smtClean="0">
                                      <a:latin typeface="Cambria Math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CA" sz="2600" b="0" i="1" smtClean="0">
                                      <a:latin typeface="Cambria Math" charset="0"/>
                                    </a:rPr>
                                    <m:t>𝑛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</m:oMath>
                  </m:oMathPara>
                </a14:m>
                <a:endParaRPr lang="fr-FR" sz="2600" dirty="0"/>
              </a:p>
            </p:txBody>
          </p:sp>
        </mc:Choice>
        <mc:Fallback xmlns="">
          <p:sp>
            <p:nvSpPr>
              <p:cNvPr id="12" name="ZoneTexte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75" y="111370"/>
                <a:ext cx="3757724" cy="81676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092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1437302" y="1055132"/>
            <a:ext cx="1040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B1err = 0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7430221" y="1067832"/>
            <a:ext cx="1205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B1err = 5%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898231" y="1498600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IR T1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9771731" y="1498600"/>
            <a:ext cx="824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VFA T1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7" t="28704" r="61227" b="42222"/>
          <a:stretch/>
        </p:blipFill>
        <p:spPr>
          <a:xfrm>
            <a:off x="622175" y="1984372"/>
            <a:ext cx="2670924" cy="306083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2" t="29074" r="61689" b="42037"/>
          <a:stretch/>
        </p:blipFill>
        <p:spPr>
          <a:xfrm>
            <a:off x="4912500" y="1993898"/>
            <a:ext cx="2620997" cy="305131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5" t="28935" r="60786" b="42223"/>
          <a:stretch/>
        </p:blipFill>
        <p:spPr>
          <a:xfrm>
            <a:off x="8786799" y="1998064"/>
            <a:ext cx="2794000" cy="3047147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5461000" y="5396219"/>
            <a:ext cx="1969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% </a:t>
            </a:r>
            <a:r>
              <a:rPr lang="fr-FR" dirty="0" err="1"/>
              <a:t>error</a:t>
            </a:r>
            <a:r>
              <a:rPr lang="fr-FR" dirty="0"/>
              <a:t> in F = </a:t>
            </a:r>
            <a:r>
              <a:rPr lang="fr-FR" dirty="0" smtClean="0"/>
              <a:t>8.4%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9080500" y="5396219"/>
            <a:ext cx="2114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% </a:t>
            </a:r>
            <a:r>
              <a:rPr lang="fr-FR" dirty="0" err="1"/>
              <a:t>error</a:t>
            </a:r>
            <a:r>
              <a:rPr lang="fr-FR" dirty="0"/>
              <a:t> in F = </a:t>
            </a:r>
            <a:r>
              <a:rPr lang="fr-FR" dirty="0" smtClean="0"/>
              <a:t>0.09%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ZoneTexte 14"/>
              <p:cNvSpPr txBox="1"/>
              <p:nvPr/>
            </p:nvSpPr>
            <p:spPr>
              <a:xfrm>
                <a:off x="76201" y="57432"/>
                <a:ext cx="7696199" cy="617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2600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a:rPr lang="en-CA" sz="2600" b="0" i="0" smtClean="0">
                            <a:latin typeface="Cambria Math" charset="0"/>
                          </a:rPr>
                          <m:t> 10 </m:t>
                        </m:r>
                        <m:r>
                          <m:rPr>
                            <m:sty m:val="p"/>
                          </m:rPr>
                          <a:rPr lang="en-CA" sz="2600" b="0" i="0" smtClean="0">
                            <a:latin typeface="Cambria Math" charset="0"/>
                          </a:rPr>
                          <m:t>pt</m:t>
                        </m:r>
                        <m:r>
                          <a:rPr lang="en-CA" sz="2600" b="0" i="0" smtClean="0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CA" sz="2600" b="0" i="0" smtClean="0">
                            <a:latin typeface="Cambria Math" charset="0"/>
                          </a:rPr>
                          <m:t>Protocol</m:t>
                        </m:r>
                        <m:r>
                          <a:rPr lang="en-CA" sz="2600" b="0" i="0" smtClean="0">
                            <a:latin typeface="Cambria Math" charset="0"/>
                          </a:rPr>
                          <m:t>: </m:t>
                        </m:r>
                        <m:r>
                          <m:rPr>
                            <m:sty m:val="p"/>
                          </m:rPr>
                          <a:rPr lang="en-CA" sz="2600" b="0" i="0" smtClean="0">
                            <a:latin typeface="Cambria Math" charset="0"/>
                          </a:rPr>
                          <m:t>min</m:t>
                        </m:r>
                      </m:fName>
                      <m:e>
                        <m:f>
                          <m:fPr>
                            <m:ctrlPr>
                              <a:rPr lang="mr-IN" sz="2600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CA" sz="2600" b="0" i="1" smtClean="0"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2600" b="0" i="1" smtClean="0">
                                    <a:latin typeface="Cambria Math" charset="0"/>
                                  </a:rPr>
                                  <m:t>𝑛</m:t>
                                </m:r>
                                <m:r>
                                  <a:rPr lang="en-CA" sz="2600" b="0" i="1" smtClean="0">
                                    <a:latin typeface="Cambria Math" charset="0"/>
                                  </a:rPr>
                                  <m:t>−1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2600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CA" sz="2600" b="0" i="1" smtClean="0">
                                    <a:latin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CA" sz="2600" b="0" i="1" smtClean="0">
                                    <a:latin typeface="Cambria Math" charset="0"/>
                                  </a:rPr>
                                  <m:t>𝑛</m:t>
                                </m:r>
                              </m:sub>
                            </m:sSub>
                          </m:den>
                        </m:f>
                      </m:e>
                    </m:func>
                  </m:oMath>
                </a14:m>
                <a:r>
                  <a:rPr lang="fr-FR" sz="2600" dirty="0" smtClean="0"/>
                  <a:t> + </a:t>
                </a:r>
                <a14:m>
                  <m:oMath xmlns:m="http://schemas.openxmlformats.org/officeDocument/2006/math">
                    <m:r>
                      <a:rPr lang="en-CA" sz="26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sSub>
                      <m:sSubPr>
                        <m:ctrlPr>
                          <a:rPr lang="en-US" sz="2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d>
                          <m:dPr>
                            <m:begChr m:val="|"/>
                            <m:endChr m:val="|"/>
                            <m:ctrlPr>
                              <a:rPr lang="hr-HR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l-GR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Δ</m:t>
                            </m:r>
                            <m:r>
                              <a:rPr lang="en-CA" sz="26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𝐹</m:t>
                            </m:r>
                          </m:e>
                        </m:d>
                      </m:e>
                      <m:sub>
                        <m:r>
                          <a:rPr lang="en-CA" sz="2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  <m:r>
                          <a:rPr lang="en-CA" sz="2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</m:sSub>
                    <m:r>
                      <a:rPr lang="en-CA" sz="2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 </m:t>
                    </m:r>
                    <m:r>
                      <m:rPr>
                        <m:sty m:val="p"/>
                      </m:rPr>
                      <a:rPr lang="en-CA" sz="2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s</m:t>
                    </m:r>
                    <m:r>
                      <a:rPr lang="en-CA" sz="2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</m:t>
                    </m:r>
                    <m:r>
                      <m:rPr>
                        <m:sty m:val="p"/>
                      </m:rPr>
                      <a:rPr lang="en-CA" sz="2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t</m:t>
                    </m:r>
                    <m:r>
                      <a:rPr lang="en-CA" sz="26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. </m:t>
                    </m:r>
                    <m:sSubSup>
                      <m:sSubSupPr>
                        <m:ctrlPr>
                          <a:rPr lang="en-US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sz="26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Δ</m:t>
                        </m:r>
                        <m:r>
                          <a:rPr lang="en-CA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𝐵</m:t>
                        </m:r>
                      </m:e>
                      <m:sub>
                        <m:r>
                          <a:rPr lang="en-CA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  <m:sup>
                        <m:r>
                          <a:rPr lang="en-CA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𝑉𝐹𝐴</m:t>
                        </m:r>
                      </m:sup>
                    </m:sSubSup>
                  </m:oMath>
                </a14:m>
                <a:r>
                  <a:rPr lang="fr-FR" sz="2600" dirty="0" smtClean="0"/>
                  <a:t> = 5%</a:t>
                </a:r>
                <a:endParaRPr lang="fr-FR" sz="2600" dirty="0"/>
              </a:p>
            </p:txBody>
          </p:sp>
        </mc:Choice>
        <mc:Fallback xmlns="">
          <p:sp>
            <p:nvSpPr>
              <p:cNvPr id="15" name="ZoneTexte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1" y="57432"/>
                <a:ext cx="7696199" cy="617733"/>
              </a:xfrm>
              <a:prstGeom prst="rect">
                <a:avLst/>
              </a:prstGeom>
              <a:blipFill rotWithShape="0">
                <a:blip r:embed="rId5"/>
                <a:stretch>
                  <a:fillRect r="-316" b="-961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0002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358775"/>
            <a:ext cx="10515600" cy="1325563"/>
          </a:xfrm>
        </p:spPr>
        <p:txBody>
          <a:bodyPr>
            <a:normAutofit/>
          </a:bodyPr>
          <a:lstStyle/>
          <a:p>
            <a:r>
              <a:rPr lang="fr-FR" sz="3600" dirty="0" smtClean="0"/>
              <a:t>To-Do (must)</a:t>
            </a:r>
            <a:endParaRPr lang="fr-FR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415924"/>
            <a:ext cx="10515600" cy="3978275"/>
          </a:xfrm>
        </p:spPr>
        <p:txBody>
          <a:bodyPr>
            <a:normAutofit/>
          </a:bodyPr>
          <a:lstStyle/>
          <a:p>
            <a:r>
              <a:rPr lang="fr-FR" sz="2400" dirty="0" smtClean="0"/>
              <a:t>WM </a:t>
            </a:r>
            <a:r>
              <a:rPr lang="fr-FR" sz="2400" dirty="0" err="1" smtClean="0"/>
              <a:t>Monte-carlo</a:t>
            </a:r>
            <a:r>
              <a:rPr lang="fr-FR" sz="2400" dirty="0" smtClean="0"/>
              <a:t> simulations</a:t>
            </a:r>
          </a:p>
          <a:p>
            <a:pPr lvl="1"/>
            <a:r>
              <a:rPr lang="fr-FR" dirty="0" smtClean="0"/>
              <a:t>3 </a:t>
            </a:r>
            <a:r>
              <a:rPr lang="fr-FR" dirty="0" err="1" smtClean="0"/>
              <a:t>different</a:t>
            </a:r>
            <a:r>
              <a:rPr lang="fr-FR" dirty="0" smtClean="0"/>
              <a:t> 10 pt </a:t>
            </a:r>
            <a:r>
              <a:rPr lang="fr-FR" dirty="0" err="1" smtClean="0"/>
              <a:t>protocols</a:t>
            </a:r>
            <a:endParaRPr lang="fr-FR" dirty="0"/>
          </a:p>
          <a:p>
            <a:pPr lvl="2"/>
            <a:r>
              <a:rPr lang="fr-FR" dirty="0" smtClean="0"/>
              <a:t>2FA </a:t>
            </a:r>
            <a:r>
              <a:rPr lang="fr-FR" dirty="0" err="1" smtClean="0"/>
              <a:t>with</a:t>
            </a:r>
            <a:r>
              <a:rPr lang="fr-FR" dirty="0" smtClean="0"/>
              <a:t> log-</a:t>
            </a:r>
            <a:r>
              <a:rPr lang="fr-FR" dirty="0" err="1" smtClean="0"/>
              <a:t>uniform</a:t>
            </a:r>
            <a:r>
              <a:rPr lang="fr-FR" dirty="0" smtClean="0"/>
              <a:t> offsets</a:t>
            </a:r>
          </a:p>
          <a:p>
            <a:pPr lvl="2"/>
            <a:r>
              <a:rPr lang="fr-FR" dirty="0" smtClean="0"/>
              <a:t>CRLB </a:t>
            </a:r>
            <a:r>
              <a:rPr lang="fr-FR" dirty="0" err="1" smtClean="0"/>
              <a:t>optimized</a:t>
            </a:r>
            <a:r>
              <a:rPr lang="fr-FR" dirty="0" smtClean="0"/>
              <a:t> (lambda = 0)</a:t>
            </a:r>
          </a:p>
          <a:p>
            <a:pPr lvl="2"/>
            <a:r>
              <a:rPr lang="fr-FR" dirty="0" smtClean="0"/>
              <a:t>CRLB </a:t>
            </a:r>
            <a:r>
              <a:rPr lang="fr-FR" dirty="0" err="1" smtClean="0"/>
              <a:t>regularized</a:t>
            </a:r>
            <a:r>
              <a:rPr lang="fr-FR" dirty="0" smtClean="0"/>
              <a:t> by B1 (lambda 0.5, deltaF</a:t>
            </a:r>
            <a:r>
              <a:rPr lang="fr-FR" baseline="-25000" dirty="0" smtClean="0"/>
              <a:t>B1</a:t>
            </a:r>
            <a:r>
              <a:rPr lang="fr-FR" baseline="30000" dirty="0" smtClean="0"/>
              <a:t>VFA</a:t>
            </a:r>
            <a:r>
              <a:rPr lang="fr-FR" dirty="0" smtClean="0"/>
              <a:t>)</a:t>
            </a:r>
          </a:p>
          <a:p>
            <a:pPr lvl="1"/>
            <a:r>
              <a:rPr lang="fr-FR" dirty="0" err="1" smtClean="0"/>
              <a:t>Generate</a:t>
            </a:r>
            <a:r>
              <a:rPr lang="fr-FR" dirty="0" smtClean="0"/>
              <a:t> 10,000 signal sets for </a:t>
            </a:r>
            <a:r>
              <a:rPr lang="fr-FR" dirty="0" err="1" smtClean="0"/>
              <a:t>each</a:t>
            </a:r>
            <a:r>
              <a:rPr lang="fr-FR" dirty="0" smtClean="0"/>
              <a:t> </a:t>
            </a:r>
            <a:r>
              <a:rPr lang="fr-FR" dirty="0" err="1" smtClean="0"/>
              <a:t>protocol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rician</a:t>
            </a:r>
            <a:r>
              <a:rPr lang="fr-FR" dirty="0" smtClean="0"/>
              <a:t> noise </a:t>
            </a:r>
            <a:r>
              <a:rPr lang="fr-FR" dirty="0" err="1" smtClean="0"/>
              <a:t>added</a:t>
            </a:r>
            <a:r>
              <a:rPr lang="fr-FR" dirty="0" smtClean="0"/>
              <a:t> </a:t>
            </a:r>
          </a:p>
          <a:p>
            <a:pPr lvl="2"/>
            <a:r>
              <a:rPr lang="fr-FR" dirty="0" smtClean="0"/>
              <a:t>50, 100, 200 SNR for M0? More?</a:t>
            </a:r>
          </a:p>
          <a:p>
            <a:pPr lvl="1"/>
            <a:r>
              <a:rPr lang="fr-FR" dirty="0" smtClean="0"/>
              <a:t>Fit Data</a:t>
            </a:r>
          </a:p>
          <a:p>
            <a:pPr lvl="2"/>
            <a:r>
              <a:rPr lang="fr-FR" dirty="0" smtClean="0"/>
              <a:t>For delta B1 = 0, 1, 5, 10, 25 %?</a:t>
            </a:r>
          </a:p>
          <a:p>
            <a:pPr lvl="1"/>
            <a:r>
              <a:rPr lang="fr-FR" dirty="0" err="1" smtClean="0"/>
              <a:t>Analysis</a:t>
            </a:r>
            <a:r>
              <a:rPr lang="fr-FR" dirty="0" smtClean="0"/>
              <a:t>? (</a:t>
            </a:r>
            <a:r>
              <a:rPr lang="fr-FR" dirty="0" err="1" smtClean="0"/>
              <a:t>means</a:t>
            </a:r>
            <a:r>
              <a:rPr lang="fr-FR" dirty="0" smtClean="0"/>
              <a:t> and </a:t>
            </a:r>
            <a:r>
              <a:rPr lang="fr-FR" dirty="0" err="1" smtClean="0"/>
              <a:t>std</a:t>
            </a:r>
            <a:r>
              <a:rPr lang="fr-FR" dirty="0" smtClean="0"/>
              <a:t> of </a:t>
            </a:r>
            <a:r>
              <a:rPr lang="fr-FR" dirty="0" err="1" smtClean="0"/>
              <a:t>fitted</a:t>
            </a:r>
            <a:r>
              <a:rPr lang="fr-FR" dirty="0" smtClean="0"/>
              <a:t> </a:t>
            </a:r>
            <a:r>
              <a:rPr lang="fr-FR" dirty="0" err="1" smtClean="0"/>
              <a:t>params</a:t>
            </a:r>
            <a:r>
              <a:rPr lang="fr-FR" dirty="0" smtClean="0"/>
              <a:t>, stat tests </a:t>
            </a: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 err="1" smtClean="0"/>
              <a:t>methods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838200" y="3981632"/>
            <a:ext cx="10515600" cy="9078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3600" dirty="0" smtClean="0"/>
              <a:t>To-Do </a:t>
            </a:r>
            <a:r>
              <a:rPr lang="fr-FR" dirty="0" smtClean="0"/>
              <a:t>(</a:t>
            </a:r>
            <a:r>
              <a:rPr lang="fr-FR" dirty="0" err="1" smtClean="0"/>
              <a:t>optional</a:t>
            </a:r>
            <a:r>
              <a:rPr lang="fr-FR" dirty="0" smtClean="0"/>
              <a:t>?)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4686300"/>
            <a:ext cx="10515600" cy="21717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 err="1"/>
              <a:t>Repeat</a:t>
            </a:r>
            <a:r>
              <a:rPr lang="fr-FR" sz="2400" dirty="0"/>
              <a:t> Monte Carlo for </a:t>
            </a:r>
            <a:r>
              <a:rPr lang="fr-FR" sz="2400" dirty="0" err="1" smtClean="0"/>
              <a:t>other</a:t>
            </a:r>
            <a:r>
              <a:rPr lang="fr-FR" sz="2400" dirty="0" smtClean="0"/>
              <a:t> </a:t>
            </a:r>
            <a:r>
              <a:rPr lang="fr-FR" sz="2400" dirty="0" err="1" smtClean="0"/>
              <a:t>fixed</a:t>
            </a:r>
            <a:r>
              <a:rPr lang="fr-FR" sz="2400" dirty="0" smtClean="0"/>
              <a:t> tissues (</a:t>
            </a:r>
            <a:r>
              <a:rPr lang="fr-FR" sz="2400" dirty="0" err="1" smtClean="0"/>
              <a:t>e.g</a:t>
            </a:r>
            <a:r>
              <a:rPr lang="fr-FR" sz="2400" dirty="0" smtClean="0"/>
              <a:t>. GM &amp; </a:t>
            </a:r>
            <a:r>
              <a:rPr lang="fr-FR" sz="2400" dirty="0" err="1" smtClean="0"/>
              <a:t>lesions</a:t>
            </a:r>
            <a:r>
              <a:rPr lang="fr-FR" sz="2400" dirty="0" smtClean="0"/>
              <a:t>)?</a:t>
            </a:r>
          </a:p>
          <a:p>
            <a:r>
              <a:rPr lang="fr-FR" sz="2400" dirty="0" err="1" smtClean="0"/>
              <a:t>Repeat</a:t>
            </a:r>
            <a:r>
              <a:rPr lang="fr-FR" sz="2400" dirty="0" smtClean="0"/>
              <a:t> Monte Carlo for </a:t>
            </a:r>
            <a:r>
              <a:rPr lang="fr-FR" sz="2400" dirty="0" err="1" smtClean="0"/>
              <a:t>gaussian-distributed</a:t>
            </a:r>
            <a:r>
              <a:rPr lang="fr-FR" sz="2400" dirty="0" smtClean="0"/>
              <a:t> tissue values?</a:t>
            </a:r>
          </a:p>
          <a:p>
            <a:r>
              <a:rPr lang="fr-FR" sz="2400" dirty="0" err="1" smtClean="0"/>
              <a:t>Repeat</a:t>
            </a:r>
            <a:r>
              <a:rPr lang="fr-FR" sz="2400" dirty="0" smtClean="0"/>
              <a:t> Monte Carlo for </a:t>
            </a:r>
            <a:r>
              <a:rPr lang="fr-FR" sz="2400" dirty="0" err="1" smtClean="0"/>
              <a:t>voxels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partial </a:t>
            </a:r>
            <a:r>
              <a:rPr lang="fr-FR" sz="2400" dirty="0" err="1" smtClean="0"/>
              <a:t>voluming</a:t>
            </a:r>
            <a:r>
              <a:rPr lang="fr-FR" sz="2400" dirty="0" smtClean="0"/>
              <a:t>?</a:t>
            </a:r>
          </a:p>
          <a:p>
            <a:r>
              <a:rPr lang="fr-FR" sz="2400" dirty="0" err="1" smtClean="0"/>
              <a:t>Repeat</a:t>
            </a:r>
            <a:r>
              <a:rPr lang="fr-FR" sz="2400" dirty="0" smtClean="0"/>
              <a:t> </a:t>
            </a:r>
            <a:r>
              <a:rPr lang="fr-FR" sz="2400" dirty="0" err="1" smtClean="0"/>
              <a:t>protocol</a:t>
            </a:r>
            <a:r>
              <a:rPr lang="fr-FR" sz="2400" dirty="0" smtClean="0"/>
              <a:t> </a:t>
            </a:r>
            <a:r>
              <a:rPr lang="fr-FR" sz="2400" dirty="0" err="1" smtClean="0"/>
              <a:t>optimization</a:t>
            </a:r>
            <a:r>
              <a:rPr lang="fr-FR" sz="2400" dirty="0" smtClean="0"/>
              <a:t> &amp; Monte Carlo simulations for </a:t>
            </a:r>
            <a:r>
              <a:rPr lang="fr-FR" sz="2400" dirty="0" err="1" smtClean="0"/>
              <a:t>other</a:t>
            </a:r>
            <a:r>
              <a:rPr lang="fr-FR" sz="2400" dirty="0" smtClean="0"/>
              <a:t> </a:t>
            </a:r>
            <a:r>
              <a:rPr lang="fr-FR" sz="2400" dirty="0" err="1" smtClean="0"/>
              <a:t>qMT</a:t>
            </a:r>
            <a:r>
              <a:rPr lang="fr-FR" sz="2400" dirty="0" smtClean="0"/>
              <a:t> </a:t>
            </a:r>
            <a:r>
              <a:rPr lang="fr-FR" sz="2400" dirty="0" err="1" smtClean="0"/>
              <a:t>methods</a:t>
            </a:r>
            <a:r>
              <a:rPr lang="fr-FR" sz="2400" dirty="0" smtClean="0"/>
              <a:t>?</a:t>
            </a:r>
          </a:p>
          <a:p>
            <a:pPr lvl="1"/>
            <a:r>
              <a:rPr lang="fr-FR" sz="2000" dirty="0" err="1" smtClean="0"/>
              <a:t>Ramani</a:t>
            </a:r>
            <a:r>
              <a:rPr lang="fr-FR" sz="2000" dirty="0" smtClean="0"/>
              <a:t>, </a:t>
            </a:r>
            <a:r>
              <a:rPr lang="fr-FR" sz="2000" dirty="0" err="1" smtClean="0"/>
              <a:t>Yarnikh</a:t>
            </a:r>
            <a:endParaRPr lang="fr-FR" sz="2000" dirty="0" smtClean="0"/>
          </a:p>
          <a:p>
            <a:r>
              <a:rPr lang="fr-FR" sz="2400" dirty="0" err="1" smtClean="0"/>
              <a:t>Evaluate</a:t>
            </a:r>
            <a:r>
              <a:rPr lang="fr-FR" sz="2400" dirty="0" smtClean="0"/>
              <a:t> </a:t>
            </a:r>
            <a:r>
              <a:rPr lang="fr-FR" sz="2400" dirty="0" err="1" smtClean="0"/>
              <a:t>optimization</a:t>
            </a:r>
            <a:r>
              <a:rPr lang="fr-FR" sz="2400" dirty="0" smtClean="0"/>
              <a:t> for </a:t>
            </a:r>
            <a:r>
              <a:rPr lang="fr-FR" sz="2400" dirty="0" err="1" smtClean="0"/>
              <a:t>different</a:t>
            </a:r>
            <a:r>
              <a:rPr lang="fr-FR" sz="2400" dirty="0" smtClean="0"/>
              <a:t> </a:t>
            </a:r>
            <a:r>
              <a:rPr lang="fr-FR" sz="2400" dirty="0" err="1" smtClean="0"/>
              <a:t>regularization</a:t>
            </a:r>
            <a:r>
              <a:rPr lang="fr-FR" sz="2400" dirty="0" smtClean="0"/>
              <a:t> </a:t>
            </a:r>
            <a:r>
              <a:rPr lang="fr-FR" sz="2400" dirty="0" err="1" smtClean="0"/>
              <a:t>criteria</a:t>
            </a:r>
            <a:r>
              <a:rPr lang="fr-FR" sz="2400" dirty="0" smtClean="0"/>
              <a:t>?</a:t>
            </a:r>
          </a:p>
          <a:p>
            <a:pPr lvl="1"/>
            <a:r>
              <a:rPr lang="fr-FR" sz="2000" dirty="0" err="1"/>
              <a:t>e</a:t>
            </a:r>
            <a:r>
              <a:rPr lang="fr-FR" sz="2000" dirty="0" err="1" smtClean="0"/>
              <a:t>.g</a:t>
            </a:r>
            <a:r>
              <a:rPr lang="fr-FR" sz="2000" dirty="0" smtClean="0"/>
              <a:t>. T1 &amp; B0, or B1 for </a:t>
            </a:r>
            <a:r>
              <a:rPr lang="fr-FR" sz="2000" dirty="0" err="1" smtClean="0"/>
              <a:t>kf</a:t>
            </a:r>
            <a:r>
              <a:rPr lang="fr-FR" sz="2000" dirty="0" smtClean="0"/>
              <a:t>?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94610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4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Code </a:t>
            </a:r>
            <a:r>
              <a:rPr lang="fr-FR" dirty="0" err="1" smtClean="0"/>
              <a:t>overview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931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3542430" y="5948362"/>
            <a:ext cx="25284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IterativeOptimization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5306467" y="5183555"/>
            <a:ext cx="1857664" cy="34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SeqOptimization</a:t>
            </a:r>
            <a:endParaRPr lang="fr-FR" b="1" dirty="0" smtClean="0"/>
          </a:p>
        </p:txBody>
      </p:sp>
      <p:sp>
        <p:nvSpPr>
          <p:cNvPr id="4" name="ZoneTexte 3"/>
          <p:cNvSpPr txBox="1"/>
          <p:nvPr/>
        </p:nvSpPr>
        <p:spPr>
          <a:xfrm>
            <a:off x="5292248" y="2964946"/>
            <a:ext cx="1468141" cy="34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SeqJacobian</a:t>
            </a:r>
            <a:endParaRPr lang="fr-FR" b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3817046" y="3732798"/>
            <a:ext cx="1884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SPGR_Jacobian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6" name="ZoneTexte 5"/>
          <p:cNvSpPr txBox="1"/>
          <p:nvPr/>
        </p:nvSpPr>
        <p:spPr>
          <a:xfrm>
            <a:off x="599074" y="1343746"/>
            <a:ext cx="1723501" cy="60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SPGR_Tissue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1601419" y="531708"/>
            <a:ext cx="1580584" cy="34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TissueParams</a:t>
            </a:r>
            <a:endParaRPr lang="fr-FR" b="1" dirty="0" smtClean="0"/>
          </a:p>
        </p:txBody>
      </p:sp>
      <p:sp>
        <p:nvSpPr>
          <p:cNvPr id="8" name="ZoneTexte 7"/>
          <p:cNvSpPr txBox="1"/>
          <p:nvPr/>
        </p:nvSpPr>
        <p:spPr>
          <a:xfrm>
            <a:off x="7286859" y="1432551"/>
            <a:ext cx="19573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SPGR_Protocol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9" name="ZoneTexte 8"/>
          <p:cNvSpPr txBox="1"/>
          <p:nvPr/>
        </p:nvSpPr>
        <p:spPr>
          <a:xfrm>
            <a:off x="8521364" y="582208"/>
            <a:ext cx="1445592" cy="3463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SeqProtocol</a:t>
            </a:r>
            <a:endParaRPr lang="fr-FR" b="1" dirty="0" smtClean="0"/>
          </a:p>
        </p:txBody>
      </p:sp>
      <p:cxnSp>
        <p:nvCxnSpPr>
          <p:cNvPr id="10" name="Connecteur droit avec flèche 9"/>
          <p:cNvCxnSpPr>
            <a:stCxn id="7" idx="2"/>
            <a:endCxn id="6" idx="0"/>
          </p:cNvCxnSpPr>
          <p:nvPr/>
        </p:nvCxnSpPr>
        <p:spPr>
          <a:xfrm flipH="1">
            <a:off x="1460825" y="878059"/>
            <a:ext cx="930886" cy="465687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>
            <a:endCxn id="15" idx="0"/>
          </p:cNvCxnSpPr>
          <p:nvPr/>
        </p:nvCxnSpPr>
        <p:spPr>
          <a:xfrm>
            <a:off x="2391709" y="878058"/>
            <a:ext cx="790294" cy="465687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2320252" y="1343745"/>
            <a:ext cx="1723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@???_Tissue</a:t>
            </a:r>
          </a:p>
          <a:p>
            <a:r>
              <a:rPr lang="fr-FR" b="1" dirty="0" err="1" smtClean="0"/>
              <a:t>e.g</a:t>
            </a:r>
            <a:r>
              <a:rPr lang="fr-FR" b="1" dirty="0" smtClean="0"/>
              <a:t>. </a:t>
            </a:r>
            <a:r>
              <a:rPr lang="fr-FR" b="1" dirty="0" err="1" smtClean="0"/>
              <a:t>Yarnykh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16" name="ZoneTexte 15"/>
          <p:cNvSpPr txBox="1"/>
          <p:nvPr/>
        </p:nvSpPr>
        <p:spPr>
          <a:xfrm>
            <a:off x="9383114" y="1432551"/>
            <a:ext cx="1723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@???_Protocol</a:t>
            </a:r>
          </a:p>
          <a:p>
            <a:r>
              <a:rPr lang="fr-FR" b="1" dirty="0" err="1" smtClean="0"/>
              <a:t>e.g</a:t>
            </a:r>
            <a:r>
              <a:rPr lang="fr-FR" b="1" dirty="0" smtClean="0"/>
              <a:t>. </a:t>
            </a:r>
            <a:r>
              <a:rPr lang="fr-FR" b="1" dirty="0" err="1" smtClean="0"/>
              <a:t>Yarnykh</a:t>
            </a:r>
            <a:endParaRPr lang="fr-FR" b="1" dirty="0" smtClean="0"/>
          </a:p>
          <a:p>
            <a:endParaRPr lang="fr-FR" b="1" dirty="0" smtClean="0"/>
          </a:p>
        </p:txBody>
      </p:sp>
      <p:cxnSp>
        <p:nvCxnSpPr>
          <p:cNvPr id="17" name="Connecteur droit avec flèche 16"/>
          <p:cNvCxnSpPr>
            <a:stCxn id="9" idx="2"/>
            <a:endCxn id="8" idx="0"/>
          </p:cNvCxnSpPr>
          <p:nvPr/>
        </p:nvCxnSpPr>
        <p:spPr>
          <a:xfrm flipH="1">
            <a:off x="8265510" y="928558"/>
            <a:ext cx="978650" cy="503993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9" idx="2"/>
            <a:endCxn id="16" idx="0"/>
          </p:cNvCxnSpPr>
          <p:nvPr/>
        </p:nvCxnSpPr>
        <p:spPr>
          <a:xfrm>
            <a:off x="9244160" y="928558"/>
            <a:ext cx="1000705" cy="503993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>
            <a:endCxn id="5" idx="0"/>
          </p:cNvCxnSpPr>
          <p:nvPr/>
        </p:nvCxnSpPr>
        <p:spPr>
          <a:xfrm flipH="1">
            <a:off x="4759227" y="3325885"/>
            <a:ext cx="1281370" cy="406913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>
            <a:endCxn id="5" idx="0"/>
          </p:cNvCxnSpPr>
          <p:nvPr/>
        </p:nvCxnSpPr>
        <p:spPr>
          <a:xfrm flipH="1">
            <a:off x="4759227" y="3325884"/>
            <a:ext cx="1281368" cy="406914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/>
          <p:cNvCxnSpPr/>
          <p:nvPr/>
        </p:nvCxnSpPr>
        <p:spPr>
          <a:xfrm>
            <a:off x="6040593" y="3299752"/>
            <a:ext cx="1394367" cy="418457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ZoneTexte 30"/>
          <p:cNvSpPr txBox="1"/>
          <p:nvPr/>
        </p:nvSpPr>
        <p:spPr>
          <a:xfrm>
            <a:off x="6573209" y="3722564"/>
            <a:ext cx="1723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@???_</a:t>
            </a:r>
            <a:r>
              <a:rPr lang="fr-FR" b="1" dirty="0" err="1" smtClean="0"/>
              <a:t>Jacobian</a:t>
            </a:r>
            <a:endParaRPr lang="fr-FR" b="1" dirty="0" smtClean="0"/>
          </a:p>
          <a:p>
            <a:r>
              <a:rPr lang="fr-FR" b="1" dirty="0" err="1" smtClean="0"/>
              <a:t>e.g</a:t>
            </a:r>
            <a:r>
              <a:rPr lang="fr-FR" b="1" dirty="0" smtClean="0"/>
              <a:t>. </a:t>
            </a:r>
            <a:r>
              <a:rPr lang="fr-FR" b="1" dirty="0" err="1" smtClean="0"/>
              <a:t>Yarnykh</a:t>
            </a:r>
            <a:endParaRPr lang="fr-FR" b="1" dirty="0" smtClean="0"/>
          </a:p>
          <a:p>
            <a:endParaRPr lang="fr-FR" b="1" dirty="0" smtClean="0"/>
          </a:p>
        </p:txBody>
      </p:sp>
      <p:cxnSp>
        <p:nvCxnSpPr>
          <p:cNvPr id="35" name="Connecteur droit avec flèche 34"/>
          <p:cNvCxnSpPr>
            <a:stCxn id="3" idx="2"/>
          </p:cNvCxnSpPr>
          <p:nvPr/>
        </p:nvCxnSpPr>
        <p:spPr>
          <a:xfrm>
            <a:off x="6235300" y="5529905"/>
            <a:ext cx="1532904" cy="418457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6643589" y="5952717"/>
            <a:ext cx="26005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@???</a:t>
            </a:r>
            <a:r>
              <a:rPr lang="fr-FR" b="1" dirty="0" err="1" smtClean="0"/>
              <a:t>Optimization</a:t>
            </a:r>
            <a:endParaRPr lang="fr-FR" b="1" dirty="0" smtClean="0"/>
          </a:p>
          <a:p>
            <a:r>
              <a:rPr lang="fr-FR" b="1" dirty="0" err="1" smtClean="0"/>
              <a:t>e.g</a:t>
            </a:r>
            <a:r>
              <a:rPr lang="fr-FR" b="1" dirty="0" smtClean="0"/>
              <a:t>. </a:t>
            </a:r>
            <a:r>
              <a:rPr lang="fr-FR" b="1" dirty="0" err="1" smtClean="0"/>
              <a:t>SimulateAnnealsing</a:t>
            </a:r>
            <a:endParaRPr lang="fr-FR" b="1" dirty="0" smtClean="0"/>
          </a:p>
          <a:p>
            <a:endParaRPr lang="fr-FR" b="1" dirty="0" smtClean="0"/>
          </a:p>
        </p:txBody>
      </p:sp>
      <p:cxnSp>
        <p:nvCxnSpPr>
          <p:cNvPr id="37" name="Connecteur droit avec flèche 36"/>
          <p:cNvCxnSpPr>
            <a:stCxn id="3" idx="2"/>
          </p:cNvCxnSpPr>
          <p:nvPr/>
        </p:nvCxnSpPr>
        <p:spPr>
          <a:xfrm flipH="1">
            <a:off x="4819948" y="5529905"/>
            <a:ext cx="1415351" cy="377796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599074" y="312234"/>
            <a:ext cx="3444679" cy="18973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3" name="Rectangle 42"/>
          <p:cNvSpPr/>
          <p:nvPr/>
        </p:nvSpPr>
        <p:spPr>
          <a:xfrm>
            <a:off x="7286858" y="343476"/>
            <a:ext cx="3819757" cy="196600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3817046" y="2934524"/>
            <a:ext cx="4479664" cy="165391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3182003" y="5097075"/>
            <a:ext cx="6062158" cy="15924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0" name="Connecteur droit avec flèche 49"/>
          <p:cNvCxnSpPr/>
          <p:nvPr/>
        </p:nvCxnSpPr>
        <p:spPr>
          <a:xfrm>
            <a:off x="2391709" y="2044777"/>
            <a:ext cx="3331364" cy="794956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/>
          <p:cNvCxnSpPr/>
          <p:nvPr/>
        </p:nvCxnSpPr>
        <p:spPr>
          <a:xfrm flipH="1">
            <a:off x="6643589" y="2073099"/>
            <a:ext cx="2600571" cy="723729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/>
          <p:cNvCxnSpPr/>
          <p:nvPr/>
        </p:nvCxnSpPr>
        <p:spPr>
          <a:xfrm>
            <a:off x="6168389" y="4151039"/>
            <a:ext cx="4647" cy="1028161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301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021898" y="3801146"/>
            <a:ext cx="183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SPGR_Tissue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5228252" y="954833"/>
            <a:ext cx="1685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TissueParams</a:t>
            </a:r>
            <a:endParaRPr lang="fr-FR" b="1" dirty="0" smtClean="0"/>
          </a:p>
        </p:txBody>
      </p:sp>
      <p:cxnSp>
        <p:nvCxnSpPr>
          <p:cNvPr id="10" name="Connecteur droit avec flèche 9"/>
          <p:cNvCxnSpPr>
            <a:stCxn id="15" idx="2"/>
          </p:cNvCxnSpPr>
          <p:nvPr/>
        </p:nvCxnSpPr>
        <p:spPr>
          <a:xfrm flipH="1">
            <a:off x="5017030" y="3052015"/>
            <a:ext cx="1053952" cy="708010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/>
          <p:cNvGraphicFramePr>
            <a:graphicFrameLocks noGrp="1"/>
          </p:cNvGraphicFramePr>
          <p:nvPr>
            <p:extLst/>
          </p:nvPr>
        </p:nvGraphicFramePr>
        <p:xfrm>
          <a:off x="1977953" y="1376687"/>
          <a:ext cx="8186058" cy="1675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3029"/>
                <a:gridCol w="4093029"/>
              </a:tblGrid>
              <a:tr h="48660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2624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paramsArray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getParams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tissueKeys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paramValue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getParameter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paramKey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175352" y="4124311"/>
          <a:ext cx="9530952" cy="1249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5476"/>
                <a:gridCol w="4765476"/>
              </a:tblGrid>
              <a:tr h="486608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762624">
                <a:tc>
                  <a:txBody>
                    <a:bodyPr/>
                    <a:lstStyle/>
                    <a:p>
                      <a:r>
                        <a:rPr lang="nl-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paramsKeys</a:t>
                      </a:r>
                      <a:r>
                        <a:rPr lang="nl-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{'F', '</a:t>
                      </a:r>
                      <a:r>
                        <a:rPr lang="nl-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kf</a:t>
                      </a:r>
                      <a:r>
                        <a:rPr lang="nl-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'R1f', 'R1r', 'T2f', 'T2r'}</a:t>
                      </a:r>
                    </a:p>
                    <a:p>
                      <a:r>
                        <a:rPr lang="nl-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fitParamsKeys</a:t>
                      </a:r>
                      <a:r>
                        <a:rPr lang="nl-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{'F', '</a:t>
                      </a:r>
                      <a:r>
                        <a:rPr lang="nl-NL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kf</a:t>
                      </a:r>
                      <a:r>
                        <a:rPr lang="nl-NL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'R1f', 'T2f', 'T2r'}</a:t>
                      </a:r>
                      <a:endParaRPr lang="nl-NL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SPGR_Tissue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paramsValues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paramsValues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values</a:t>
                      </a:r>
                      <a:r>
                        <a:rPr lang="fr-F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for </a:t>
                      </a:r>
                      <a:r>
                        <a:rPr lang="fr-FR" sz="180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paramsKeys</a:t>
                      </a: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59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83808" y="4086201"/>
            <a:ext cx="183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SPGR_Protocol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5300226" y="0"/>
            <a:ext cx="1541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SeqProtocol</a:t>
            </a:r>
            <a:endParaRPr lang="fr-FR" b="1" dirty="0" smtClean="0"/>
          </a:p>
        </p:txBody>
      </p:sp>
      <p:cxnSp>
        <p:nvCxnSpPr>
          <p:cNvPr id="10" name="Connecteur droit avec flèche 9"/>
          <p:cNvCxnSpPr>
            <a:stCxn id="15" idx="2"/>
          </p:cNvCxnSpPr>
          <p:nvPr/>
        </p:nvCxnSpPr>
        <p:spPr>
          <a:xfrm flipH="1">
            <a:off x="4765596" y="3254203"/>
            <a:ext cx="1331844" cy="823959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/>
          <p:cNvGraphicFramePr>
            <a:graphicFrameLocks noGrp="1"/>
          </p:cNvGraphicFramePr>
          <p:nvPr>
            <p:extLst/>
          </p:nvPr>
        </p:nvGraphicFramePr>
        <p:xfrm>
          <a:off x="1843492" y="372816"/>
          <a:ext cx="8507896" cy="2881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3948"/>
                <a:gridCol w="4253948"/>
              </a:tblGrid>
              <a:tr h="593470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7917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load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getProtocol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endParaRPr lang="fr-FR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**Abstract**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totalNumOfMeas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getNumberOfMeas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paramValue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getParameter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protKey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(indices)</a:t>
                      </a: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-2" y="4409367"/>
          <a:ext cx="9805482" cy="24077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02741"/>
                <a:gridCol w="4902741"/>
              </a:tblGrid>
              <a:tr h="396097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6366"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fitProtKeys = {'B1_IR', 'B1_VFA'}</a:t>
                      </a:r>
                    </a:p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B1_value = 1.0</a:t>
                      </a:r>
                      <a:endParaRPr lang="is-I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SPGR_Protocol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fileName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qMRLab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saved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protocol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*.mat</a:t>
                      </a:r>
                      <a:r>
                        <a:rPr lang="fr-FR" sz="180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string</a:t>
                      </a:r>
                    </a:p>
                    <a:p>
                      <a:endParaRPr lang="fr-FR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totalNumOfMeas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getNumberOfMeas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paramValue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getParameter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protKey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remove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(indices)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56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408932" y="4760332"/>
            <a:ext cx="1837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@</a:t>
            </a:r>
            <a:r>
              <a:rPr lang="fr-FR" b="1" dirty="0" err="1" smtClean="0"/>
              <a:t>SPGR_Protocol</a:t>
            </a:r>
            <a:endParaRPr lang="fr-FR" b="1" dirty="0" smtClean="0"/>
          </a:p>
          <a:p>
            <a:endParaRPr lang="fr-FR" b="1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5371278" y="0"/>
            <a:ext cx="156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@</a:t>
            </a:r>
            <a:r>
              <a:rPr lang="fr-FR" b="1" dirty="0" err="1" smtClean="0"/>
              <a:t>SeqJacobian</a:t>
            </a:r>
            <a:endParaRPr lang="fr-FR" b="1" dirty="0" smtClean="0"/>
          </a:p>
        </p:txBody>
      </p:sp>
      <p:cxnSp>
        <p:nvCxnSpPr>
          <p:cNvPr id="10" name="Connecteur droit avec flèche 9"/>
          <p:cNvCxnSpPr>
            <a:stCxn id="15" idx="2"/>
            <a:endCxn id="4" idx="0"/>
          </p:cNvCxnSpPr>
          <p:nvPr/>
        </p:nvCxnSpPr>
        <p:spPr>
          <a:xfrm flipH="1">
            <a:off x="2327863" y="4174721"/>
            <a:ext cx="3907285" cy="585611"/>
          </a:xfrm>
          <a:prstGeom prst="straightConnector1">
            <a:avLst/>
          </a:prstGeom>
          <a:ln w="635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au 14"/>
          <p:cNvGraphicFramePr>
            <a:graphicFrameLocks noGrp="1"/>
          </p:cNvGraphicFramePr>
          <p:nvPr>
            <p:extLst/>
          </p:nvPr>
        </p:nvGraphicFramePr>
        <p:xfrm>
          <a:off x="1457739" y="369332"/>
          <a:ext cx="9554818" cy="38053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7409"/>
                <a:gridCol w="4777409"/>
              </a:tblGrid>
              <a:tr h="696429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697856">
                <a:tc>
                  <a:txBody>
                    <a:bodyPr/>
                    <a:lstStyle/>
                    <a:p>
                      <a:r>
                        <a:rPr lang="fr-FR" dirty="0" smtClean="0">
                          <a:solidFill>
                            <a:schemeClr val="tx1"/>
                          </a:solidFill>
                        </a:rPr>
                        <a:t>None</a:t>
                      </a:r>
                      <a:endParaRPr lang="fr-FR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SeqJacobian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(@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SeqProtocol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@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TissueParams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endParaRPr lang="fr-FR" sz="18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jacobianMatrix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getJacobian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*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jacobianStruct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getJacobianStruct</a:t>
                      </a:r>
                      <a:r>
                        <a:rPr lang="fr-FR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()</a:t>
                      </a:r>
                    </a:p>
                    <a:p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computeOpts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= 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computeOpts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computOpts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with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the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following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baseline="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properties</a:t>
                      </a:r>
                      <a:r>
                        <a:rPr lang="fr-FR" sz="1800" b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</a:p>
                    <a:p>
                      <a:pPr marL="800100" marR="0" lvl="1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mode: 'New', '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Resume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', or '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Completed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paramsOfInterest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Cell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array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of strings of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fitParamsKeys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to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calculate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Jacobian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  <a:p>
                      <a:pPr marL="800100" lvl="1" indent="-342900">
                        <a:buFont typeface="+mj-lt"/>
                        <a:buAutoNum type="arabicPeriod"/>
                      </a:pPr>
                      <a:r>
                        <a:rPr lang="fr-FR" sz="1800" b="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lineBuffer</a:t>
                      </a:r>
                      <a:r>
                        <a:rPr lang="fr-FR" sz="1800" b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endParaRPr lang="fr-FR" sz="18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Tableau 15"/>
          <p:cNvGraphicFramePr>
            <a:graphicFrameLocks noGrp="1"/>
          </p:cNvGraphicFramePr>
          <p:nvPr>
            <p:extLst/>
          </p:nvPr>
        </p:nvGraphicFramePr>
        <p:xfrm>
          <a:off x="0" y="5083498"/>
          <a:ext cx="7611035" cy="17121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874"/>
                <a:gridCol w="5177161"/>
              </a:tblGrid>
              <a:tr h="326229"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Properties</a:t>
                      </a:r>
                      <a:r>
                        <a:rPr lang="fr-FR" b="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b="0" dirty="0" smtClean="0">
                          <a:solidFill>
                            <a:schemeClr val="tx1"/>
                          </a:solidFill>
                        </a:rPr>
                        <a:t>Public </a:t>
                      </a:r>
                      <a:r>
                        <a:rPr lang="fr-FR" b="0" dirty="0" err="1" smtClean="0">
                          <a:solidFill>
                            <a:schemeClr val="tx1"/>
                          </a:solidFill>
                        </a:rPr>
                        <a:t>Methods</a:t>
                      </a:r>
                      <a:endParaRPr lang="fr-FR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346366">
                <a:tc>
                  <a:txBody>
                    <a:bodyPr/>
                    <a:lstStyle/>
                    <a:p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None</a:t>
                      </a:r>
                      <a:endParaRPr lang="is-IS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SPGR_Jacobian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(@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SPGR_Protocol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@</a:t>
                      </a:r>
                      <a:r>
                        <a:rPr lang="fr-FR" sz="18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SPGR_Tissue</a:t>
                      </a:r>
                      <a:r>
                        <a:rPr lang="fr-FR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endParaRPr lang="fr-FR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8" name="Rectangle 17"/>
          <p:cNvSpPr/>
          <p:nvPr/>
        </p:nvSpPr>
        <p:spPr>
          <a:xfrm>
            <a:off x="9277301" y="4272677"/>
            <a:ext cx="2737481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dk1"/>
                </a:solidFill>
              </a:rPr>
              <a:t>*</a:t>
            </a:r>
            <a:r>
              <a:rPr lang="fr-FR" dirty="0" err="1" smtClean="0">
                <a:solidFill>
                  <a:schemeClr val="dk1"/>
                </a:solidFill>
              </a:rPr>
              <a:t>jacobianStruct</a:t>
            </a:r>
            <a:r>
              <a:rPr lang="fr-FR" dirty="0" smtClean="0">
                <a:solidFill>
                  <a:schemeClr val="dk1"/>
                </a:solidFill>
              </a:rPr>
              <a:t> </a:t>
            </a:r>
            <a:r>
              <a:rPr lang="fr-FR" dirty="0" err="1" smtClean="0">
                <a:solidFill>
                  <a:schemeClr val="dk1"/>
                </a:solidFill>
              </a:rPr>
              <a:t>properties</a:t>
            </a:r>
            <a:r>
              <a:rPr lang="fr-FR" dirty="0" smtClean="0">
                <a:solidFill>
                  <a:schemeClr val="dk1"/>
                </a:solidFill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jacobianMatrix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paramsKeys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paramsVals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/>
              <a:t>p</a:t>
            </a:r>
            <a:r>
              <a:rPr lang="fr-FR" dirty="0" err="1" smtClean="0"/>
              <a:t>rotocol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/>
              <a:t>s</a:t>
            </a:r>
            <a:r>
              <a:rPr lang="fr-FR" dirty="0" err="1" smtClean="0"/>
              <a:t>tatus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completedLines</a:t>
            </a:r>
            <a:endParaRPr lang="fr-FR" dirty="0" smtClean="0"/>
          </a:p>
          <a:p>
            <a:pPr marL="285750" indent="-285750">
              <a:buFont typeface="Arial" charset="0"/>
              <a:buChar char="•"/>
            </a:pPr>
            <a:r>
              <a:rPr lang="fr-FR" dirty="0"/>
              <a:t>s</a:t>
            </a:r>
            <a:r>
              <a:rPr lang="fr-FR" dirty="0" smtClean="0"/>
              <a:t>ignal</a:t>
            </a:r>
          </a:p>
          <a:p>
            <a:pPr marL="285750" indent="-285750">
              <a:buFont typeface="Arial" charset="0"/>
              <a:buChar char="•"/>
            </a:pPr>
            <a:r>
              <a:rPr lang="fr-FR" dirty="0" err="1" smtClean="0"/>
              <a:t>d_signal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642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1516</TotalTime>
  <Words>1637</Words>
  <Application>Microsoft Macintosh PowerPoint</Application>
  <PresentationFormat>Grand écran</PresentationFormat>
  <Paragraphs>268</Paragraphs>
  <Slides>48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48</vt:i4>
      </vt:variant>
    </vt:vector>
  </HeadingPairs>
  <TitlesOfParts>
    <vt:vector size="55" baseType="lpstr">
      <vt:lpstr>Calibri</vt:lpstr>
      <vt:lpstr>Calibri Light</vt:lpstr>
      <vt:lpstr>Cambria Math</vt:lpstr>
      <vt:lpstr>Mangal</vt:lpstr>
      <vt:lpstr>Times New Roman</vt:lpstr>
      <vt:lpstr>Arial</vt:lpstr>
      <vt:lpstr>Thème Office</vt:lpstr>
      <vt:lpstr>3rd project details &amp; figs</vt:lpstr>
      <vt:lpstr>Progress to date</vt:lpstr>
      <vt:lpstr>Progress to date</vt:lpstr>
      <vt:lpstr>To-Do (must)</vt:lpstr>
      <vt:lpstr>Code overview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Theory Overview</vt:lpstr>
      <vt:lpstr>MRM Paper theory</vt:lpstr>
      <vt:lpstr>Updated approach</vt:lpstr>
      <vt:lpstr>Présentation PowerPoint</vt:lpstr>
      <vt:lpstr>Δp for uniform protocols /w varying FA and #offsets?</vt:lpstr>
      <vt:lpstr>WM tissue parameter values</vt:lpstr>
      <vt:lpstr>Protocol definitions</vt:lpstr>
      <vt:lpstr>Protocol pre-procesing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Data visualization ideas</vt:lpstr>
      <vt:lpstr>Jacobian/Sensitivity plots</vt:lpstr>
      <vt:lpstr>Présentation PowerPoint</vt:lpstr>
      <vt:lpstr>Présentation PowerPoint</vt:lpstr>
      <vt:lpstr>Présentation PowerPoint</vt:lpstr>
      <vt:lpstr>Présentation PowerPoint</vt:lpstr>
      <vt:lpstr>Iterative CRLB Optimization</vt:lpstr>
      <vt:lpstr>Iterative CRLB Optimization;  comparison with Ives</vt:lpstr>
      <vt:lpstr>Single Optimization</vt:lpstr>
      <vt:lpstr>Présentation PowerPoint</vt:lpstr>
      <vt:lpstr>Présentation PowerPoint</vt:lpstr>
      <vt:lpstr>Single Optimization</vt:lpstr>
      <vt:lpstr>Alternating Optimization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No-noise fitting simulations</vt:lpstr>
      <vt:lpstr>Présentation PowerPoint</vt:lpstr>
      <vt:lpstr>Présentation PowerPoint</vt:lpstr>
      <vt:lpstr>To-Do (must)</vt:lpstr>
      <vt:lpstr>Présentation PowerPoint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Mathieu Boudreau</dc:creator>
  <cp:lastModifiedBy>Mathieu Boudreau</cp:lastModifiedBy>
  <cp:revision>71</cp:revision>
  <cp:lastPrinted>2017-06-19T16:41:54Z</cp:lastPrinted>
  <dcterms:created xsi:type="dcterms:W3CDTF">2017-06-04T17:11:37Z</dcterms:created>
  <dcterms:modified xsi:type="dcterms:W3CDTF">2017-06-19T16:48:12Z</dcterms:modified>
</cp:coreProperties>
</file>